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sldIdLst>
    <p:sldId id="256" r:id="rId2"/>
    <p:sldId id="257" r:id="rId3"/>
    <p:sldId id="258" r:id="rId4"/>
    <p:sldId id="259" r:id="rId5"/>
    <p:sldId id="260" r:id="rId6"/>
    <p:sldId id="261" r:id="rId7"/>
    <p:sldId id="262" r:id="rId8"/>
    <p:sldId id="263" r:id="rId9"/>
    <p:sldId id="264" r:id="rId10"/>
    <p:sldId id="265" r:id="rId11"/>
    <p:sldId id="334" r:id="rId12"/>
    <p:sldId id="335" r:id="rId13"/>
    <p:sldId id="336" r:id="rId14"/>
    <p:sldId id="266" r:id="rId15"/>
    <p:sldId id="337" r:id="rId16"/>
    <p:sldId id="338" r:id="rId17"/>
    <p:sldId id="339" r:id="rId18"/>
    <p:sldId id="340" r:id="rId19"/>
    <p:sldId id="343" r:id="rId20"/>
    <p:sldId id="342" r:id="rId21"/>
    <p:sldId id="344" r:id="rId22"/>
    <p:sldId id="345" r:id="rId23"/>
    <p:sldId id="346" r:id="rId24"/>
    <p:sldId id="347" r:id="rId25"/>
    <p:sldId id="358" r:id="rId26"/>
    <p:sldId id="348" r:id="rId27"/>
    <p:sldId id="349" r:id="rId28"/>
    <p:sldId id="350" r:id="rId29"/>
    <p:sldId id="359" r:id="rId30"/>
    <p:sldId id="353" r:id="rId31"/>
    <p:sldId id="354" r:id="rId32"/>
    <p:sldId id="365" r:id="rId33"/>
    <p:sldId id="362" r:id="rId34"/>
    <p:sldId id="363" r:id="rId35"/>
    <p:sldId id="380" r:id="rId36"/>
    <p:sldId id="370" r:id="rId37"/>
    <p:sldId id="366" r:id="rId38"/>
    <p:sldId id="367" r:id="rId39"/>
    <p:sldId id="369" r:id="rId40"/>
    <p:sldId id="371" r:id="rId41"/>
    <p:sldId id="372" r:id="rId42"/>
    <p:sldId id="373" r:id="rId43"/>
    <p:sldId id="355" r:id="rId44"/>
    <p:sldId id="376" r:id="rId45"/>
    <p:sldId id="377" r:id="rId46"/>
    <p:sldId id="378" r:id="rId47"/>
    <p:sldId id="379" r:id="rId48"/>
    <p:sldId id="381" r:id="rId49"/>
    <p:sldId id="382" r:id="rId50"/>
    <p:sldId id="383" r:id="rId51"/>
    <p:sldId id="384" r:id="rId52"/>
    <p:sldId id="385" r:id="rId53"/>
    <p:sldId id="386" r:id="rId54"/>
    <p:sldId id="387" r:id="rId55"/>
    <p:sldId id="287"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75322212-C4DC-4CFB-88D6-921104B1EB93}">
          <p14:sldIdLst>
            <p14:sldId id="256"/>
            <p14:sldId id="257"/>
            <p14:sldId id="258"/>
            <p14:sldId id="259"/>
            <p14:sldId id="260"/>
            <p14:sldId id="261"/>
            <p14:sldId id="262"/>
            <p14:sldId id="263"/>
            <p14:sldId id="264"/>
            <p14:sldId id="265"/>
            <p14:sldId id="334"/>
            <p14:sldId id="335"/>
            <p14:sldId id="336"/>
            <p14:sldId id="266"/>
            <p14:sldId id="337"/>
            <p14:sldId id="338"/>
            <p14:sldId id="339"/>
            <p14:sldId id="340"/>
            <p14:sldId id="343"/>
            <p14:sldId id="342"/>
            <p14:sldId id="344"/>
            <p14:sldId id="345"/>
            <p14:sldId id="346"/>
            <p14:sldId id="347"/>
            <p14:sldId id="358"/>
            <p14:sldId id="348"/>
            <p14:sldId id="349"/>
            <p14:sldId id="350"/>
            <p14:sldId id="359"/>
            <p14:sldId id="353"/>
            <p14:sldId id="354"/>
            <p14:sldId id="365"/>
            <p14:sldId id="362"/>
            <p14:sldId id="363"/>
            <p14:sldId id="380"/>
            <p14:sldId id="370"/>
            <p14:sldId id="366"/>
            <p14:sldId id="367"/>
            <p14:sldId id="369"/>
            <p14:sldId id="371"/>
            <p14:sldId id="372"/>
            <p14:sldId id="373"/>
            <p14:sldId id="355"/>
            <p14:sldId id="376"/>
            <p14:sldId id="377"/>
            <p14:sldId id="378"/>
            <p14:sldId id="379"/>
            <p14:sldId id="381"/>
            <p14:sldId id="382"/>
            <p14:sldId id="383"/>
            <p14:sldId id="384"/>
            <p14:sldId id="385"/>
            <p14:sldId id="386"/>
            <p14:sldId id="387"/>
            <p14:sldId id="287"/>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73" autoAdjust="0"/>
    <p:restoredTop sz="94206" autoAdjust="0"/>
  </p:normalViewPr>
  <p:slideViewPr>
    <p:cSldViewPr snapToGrid="0">
      <p:cViewPr>
        <p:scale>
          <a:sx n="100" d="100"/>
          <a:sy n="100" d="100"/>
        </p:scale>
        <p:origin x="66" y="-24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7.069050623504089E-3"/>
          <c:w val="0.96157685083649425"/>
          <c:h val="0.79234615369715777"/>
        </c:manualLayout>
      </c:layout>
      <c:barChart>
        <c:barDir val="col"/>
        <c:grouping val="clustered"/>
        <c:varyColors val="0"/>
        <c:ser>
          <c:idx val="0"/>
          <c:order val="0"/>
          <c:tx>
            <c:strRef>
              <c:f>Лист1!$B$1</c:f>
              <c:strCache>
                <c:ptCount val="1"/>
                <c:pt idx="0">
                  <c:v>Ряд 1</c:v>
                </c:pt>
              </c:strCache>
            </c:strRef>
          </c:tx>
          <c:spPr>
            <a:solidFill>
              <a:schemeClr val="accent3"/>
            </a:solidFill>
            <a:ln w="19050" cap="rnd" cmpd="sng" algn="ctr">
              <a:solidFill>
                <a:schemeClr val="accent3">
                  <a:shade val="50000"/>
                </a:schemeClr>
              </a:solidFill>
              <a:prstDash val="solid"/>
            </a:ln>
            <a:effectLst/>
          </c:spPr>
          <c:invertIfNegative val="0"/>
          <c:dLbls>
            <c:dLbl>
              <c:idx val="0"/>
              <c:layout/>
              <c:tx>
                <c:rich>
                  <a:bodyPr/>
                  <a:lstStyle/>
                  <a:p>
                    <a:r>
                      <a:rPr lang="en-US" smtClean="0"/>
                      <a:t>201</a:t>
                    </a:r>
                    <a:r>
                      <a:rPr lang="ru-RU" smtClean="0"/>
                      <a:t>7</a:t>
                    </a:r>
                    <a:r>
                      <a:rPr lang="en-US" smtClean="0"/>
                      <a:t>; 266</a:t>
                    </a:r>
                    <a:r>
                      <a:rPr lang="ru-RU" smtClean="0"/>
                      <a:t>8</a:t>
                    </a:r>
                    <a:endParaRPr lang="en-US"/>
                  </a:p>
                </c:rich>
              </c:tx>
              <c:showLegendKey val="0"/>
              <c:showVal val="1"/>
              <c:showCatName val="1"/>
              <c:showSerName val="0"/>
              <c:showPercent val="0"/>
              <c:showBubbleSize val="0"/>
            </c:dLbl>
            <c:dLbl>
              <c:idx val="1"/>
              <c:layout/>
              <c:tx>
                <c:rich>
                  <a:bodyPr/>
                  <a:lstStyle/>
                  <a:p>
                    <a:r>
                      <a:rPr lang="en-US" smtClean="0"/>
                      <a:t>201</a:t>
                    </a:r>
                    <a:r>
                      <a:rPr lang="ru-RU" smtClean="0"/>
                      <a:t>8</a:t>
                    </a:r>
                    <a:r>
                      <a:rPr lang="en-US" smtClean="0"/>
                      <a:t>; 2</a:t>
                    </a:r>
                    <a:r>
                      <a:rPr lang="ru-RU" smtClean="0"/>
                      <a:t>971</a:t>
                    </a:r>
                    <a:endParaRPr lang="en-US"/>
                  </a:p>
                </c:rich>
              </c:tx>
              <c:showLegendKey val="0"/>
              <c:showVal val="1"/>
              <c:showCatName val="1"/>
              <c:showSerName val="0"/>
              <c:showPercent val="0"/>
              <c:showBubbleSize val="0"/>
            </c:dLbl>
            <c:dLbl>
              <c:idx val="2"/>
              <c:layout/>
              <c:tx>
                <c:rich>
                  <a:bodyPr/>
                  <a:lstStyle/>
                  <a:p>
                    <a:r>
                      <a:rPr lang="en-US" smtClean="0"/>
                      <a:t>201</a:t>
                    </a:r>
                    <a:r>
                      <a:rPr lang="ru-RU" smtClean="0"/>
                      <a:t>9</a:t>
                    </a:r>
                    <a:r>
                      <a:rPr lang="en-US" smtClean="0"/>
                      <a:t>; 297</a:t>
                    </a:r>
                    <a:r>
                      <a:rPr lang="ru-RU" smtClean="0"/>
                      <a:t>7</a:t>
                    </a:r>
                    <a:endParaRPr lang="en-US"/>
                  </a:p>
                </c:rich>
              </c:tx>
              <c:showLegendKey val="0"/>
              <c:showVal val="1"/>
              <c:showCatName val="1"/>
              <c:showSerName val="0"/>
              <c:showPercent val="0"/>
              <c:showBubbleSize val="0"/>
            </c:dLbl>
            <c:dLbl>
              <c:idx val="3"/>
              <c:layout/>
              <c:tx>
                <c:rich>
                  <a:bodyPr/>
                  <a:lstStyle/>
                  <a:p>
                    <a:r>
                      <a:rPr lang="en-US" dirty="0" smtClean="0"/>
                      <a:t>20</a:t>
                    </a:r>
                    <a:r>
                      <a:rPr lang="ru-RU" dirty="0" smtClean="0"/>
                      <a:t>20</a:t>
                    </a:r>
                    <a:r>
                      <a:rPr lang="en-US" dirty="0" smtClean="0"/>
                      <a:t>; </a:t>
                    </a:r>
                    <a:r>
                      <a:rPr lang="ru-RU" dirty="0" smtClean="0"/>
                      <a:t>3049</a:t>
                    </a:r>
                    <a:endParaRPr lang="en-US" dirty="0"/>
                  </a:p>
                </c:rich>
              </c:tx>
              <c:showLegendKey val="0"/>
              <c:showVal val="1"/>
              <c:showCatName val="1"/>
              <c:showSerName val="0"/>
              <c:showPercent val="0"/>
              <c:showBubbleSize val="0"/>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ru-RU"/>
              </a:p>
            </c:txP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errBars>
            <c:errBarType val="both"/>
            <c:errValType val="percentage"/>
            <c:noEndCap val="0"/>
            <c:val val="5"/>
            <c:spPr>
              <a:noFill/>
              <a:ln w="9525" cap="flat" cmpd="sng" algn="ctr">
                <a:solidFill>
                  <a:schemeClr val="tx1">
                    <a:lumMod val="65000"/>
                    <a:lumOff val="35000"/>
                  </a:schemeClr>
                </a:solidFill>
                <a:round/>
              </a:ln>
              <a:effectLst/>
            </c:spPr>
          </c:errBars>
          <c:cat>
            <c:numRef>
              <c:f>Лист1!$A$2:$A$5</c:f>
              <c:numCache>
                <c:formatCode>General</c:formatCode>
                <c:ptCount val="4"/>
                <c:pt idx="0">
                  <c:v>2016</c:v>
                </c:pt>
                <c:pt idx="1">
                  <c:v>2017</c:v>
                </c:pt>
                <c:pt idx="2">
                  <c:v>2018</c:v>
                </c:pt>
                <c:pt idx="3">
                  <c:v>2019</c:v>
                </c:pt>
              </c:numCache>
            </c:numRef>
          </c:cat>
          <c:val>
            <c:numRef>
              <c:f>Лист1!$B$2:$B$5</c:f>
              <c:numCache>
                <c:formatCode>General</c:formatCode>
                <c:ptCount val="4"/>
                <c:pt idx="0">
                  <c:v>2665</c:v>
                </c:pt>
                <c:pt idx="1">
                  <c:v>2668</c:v>
                </c:pt>
                <c:pt idx="2">
                  <c:v>2971</c:v>
                </c:pt>
                <c:pt idx="3">
                  <c:v>2977</c:v>
                </c:pt>
              </c:numCache>
            </c:numRef>
          </c:val>
          <c:extLst xmlns:c16r2="http://schemas.microsoft.com/office/drawing/2015/06/chart">
            <c:ext xmlns:c16="http://schemas.microsoft.com/office/drawing/2014/chart" uri="{C3380CC4-5D6E-409C-BE32-E72D297353CC}">
              <c16:uniqueId val="{00000000-5EED-483E-9951-AD1B1C859DCB}"/>
            </c:ext>
          </c:extLst>
        </c:ser>
        <c:dLbls>
          <c:showLegendKey val="0"/>
          <c:showVal val="0"/>
          <c:showCatName val="0"/>
          <c:showSerName val="0"/>
          <c:showPercent val="0"/>
          <c:showBubbleSize val="0"/>
        </c:dLbls>
        <c:gapWidth val="219"/>
        <c:overlap val="-27"/>
        <c:axId val="35802624"/>
        <c:axId val="83873728"/>
      </c:barChart>
      <c:catAx>
        <c:axId val="35802624"/>
        <c:scaling>
          <c:orientation val="minMax"/>
        </c:scaling>
        <c:delete val="1"/>
        <c:axPos val="b"/>
        <c:numFmt formatCode="General" sourceLinked="1"/>
        <c:majorTickMark val="none"/>
        <c:minorTickMark val="none"/>
        <c:tickLblPos val="nextTo"/>
        <c:crossAx val="83873728"/>
        <c:crosses val="autoZero"/>
        <c:auto val="1"/>
        <c:lblAlgn val="ctr"/>
        <c:lblOffset val="100"/>
        <c:noMultiLvlLbl val="0"/>
      </c:catAx>
      <c:valAx>
        <c:axId val="838737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802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sng" strike="noStrike" kern="1200" spc="0" baseline="0">
                <a:solidFill>
                  <a:schemeClr val="tx1">
                    <a:lumMod val="65000"/>
                    <a:lumOff val="35000"/>
                  </a:schemeClr>
                </a:solidFill>
                <a:latin typeface="+mn-lt"/>
                <a:ea typeface="+mn-ea"/>
                <a:cs typeface="+mn-cs"/>
              </a:defRPr>
            </a:pPr>
            <a:r>
              <a:rPr lang="ru-RU" u="sng" dirty="0">
                <a:solidFill>
                  <a:schemeClr val="tx1"/>
                </a:solidFill>
              </a:rPr>
              <a:t>Данные</a:t>
            </a:r>
            <a:r>
              <a:rPr lang="ru-RU" u="sng" baseline="0" dirty="0">
                <a:solidFill>
                  <a:schemeClr val="tx1"/>
                </a:solidFill>
              </a:rPr>
              <a:t> за прошедший период</a:t>
            </a:r>
            <a:endParaRPr lang="ru-RU" u="sng" dirty="0">
              <a:solidFill>
                <a:schemeClr val="tx1"/>
              </a:solidFill>
            </a:endParaRPr>
          </a:p>
        </c:rich>
      </c:tx>
      <c:layout/>
      <c:overlay val="0"/>
      <c:spPr>
        <a:noFill/>
        <a:ln>
          <a:noFill/>
        </a:ln>
        <a:effectLst/>
      </c:spPr>
    </c:title>
    <c:autoTitleDeleted val="0"/>
    <c:plotArea>
      <c:layout>
        <c:manualLayout>
          <c:layoutTarget val="inner"/>
          <c:xMode val="edge"/>
          <c:yMode val="edge"/>
          <c:x val="4.830917874396135E-3"/>
          <c:y val="0.2151915112087362"/>
          <c:w val="0.98671497584541068"/>
          <c:h val="0.7163313904826516"/>
        </c:manualLayout>
      </c:layout>
      <c:barChart>
        <c:barDir val="col"/>
        <c:grouping val="clustered"/>
        <c:varyColors val="0"/>
        <c:ser>
          <c:idx val="0"/>
          <c:order val="0"/>
          <c:tx>
            <c:strRef>
              <c:f>Лист1!$B$1</c:f>
              <c:strCache>
                <c:ptCount val="1"/>
                <c:pt idx="0">
                  <c:v>заседания думы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2017</c:v>
                </c:pt>
                <c:pt idx="1">
                  <c:v>2018</c:v>
                </c:pt>
                <c:pt idx="2">
                  <c:v>2019</c:v>
                </c:pt>
                <c:pt idx="3">
                  <c:v>2020</c:v>
                </c:pt>
              </c:numCache>
            </c:numRef>
          </c:cat>
          <c:val>
            <c:numRef>
              <c:f>Лист1!$B$2:$B$5</c:f>
              <c:numCache>
                <c:formatCode>General</c:formatCode>
                <c:ptCount val="4"/>
                <c:pt idx="0">
                  <c:v>14</c:v>
                </c:pt>
                <c:pt idx="1">
                  <c:v>14</c:v>
                </c:pt>
                <c:pt idx="2">
                  <c:v>11</c:v>
                </c:pt>
                <c:pt idx="3">
                  <c:v>10</c:v>
                </c:pt>
              </c:numCache>
            </c:numRef>
          </c:val>
          <c:extLst xmlns:c16r2="http://schemas.microsoft.com/office/drawing/2015/06/chart">
            <c:ext xmlns:c16="http://schemas.microsoft.com/office/drawing/2014/chart" uri="{C3380CC4-5D6E-409C-BE32-E72D297353CC}">
              <c16:uniqueId val="{00000000-8F3C-4DDE-82BC-194C73085FCB}"/>
            </c:ext>
          </c:extLst>
        </c:ser>
        <c:ser>
          <c:idx val="1"/>
          <c:order val="1"/>
          <c:tx>
            <c:strRef>
              <c:f>Лист1!$C$1</c:f>
              <c:strCache>
                <c:ptCount val="1"/>
                <c:pt idx="0">
                  <c:v>принято НПА</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2017</c:v>
                </c:pt>
                <c:pt idx="1">
                  <c:v>2018</c:v>
                </c:pt>
                <c:pt idx="2">
                  <c:v>2019</c:v>
                </c:pt>
                <c:pt idx="3">
                  <c:v>2020</c:v>
                </c:pt>
              </c:numCache>
            </c:numRef>
          </c:cat>
          <c:val>
            <c:numRef>
              <c:f>Лист1!$C$2:$C$5</c:f>
              <c:numCache>
                <c:formatCode>General</c:formatCode>
                <c:ptCount val="4"/>
                <c:pt idx="0">
                  <c:v>68</c:v>
                </c:pt>
                <c:pt idx="1">
                  <c:v>84</c:v>
                </c:pt>
                <c:pt idx="2">
                  <c:v>64</c:v>
                </c:pt>
                <c:pt idx="3">
                  <c:v>52</c:v>
                </c:pt>
              </c:numCache>
            </c:numRef>
          </c:val>
          <c:extLst xmlns:c16r2="http://schemas.microsoft.com/office/drawing/2015/06/chart">
            <c:ext xmlns:c16="http://schemas.microsoft.com/office/drawing/2014/chart" uri="{C3380CC4-5D6E-409C-BE32-E72D297353CC}">
              <c16:uniqueId val="{00000001-8F3C-4DDE-82BC-194C73085FCB}"/>
            </c:ext>
          </c:extLst>
        </c:ser>
        <c:dLbls>
          <c:showLegendKey val="0"/>
          <c:showVal val="0"/>
          <c:showCatName val="0"/>
          <c:showSerName val="0"/>
          <c:showPercent val="0"/>
          <c:showBubbleSize val="0"/>
        </c:dLbls>
        <c:gapWidth val="219"/>
        <c:overlap val="-27"/>
        <c:axId val="33007104"/>
        <c:axId val="33274624"/>
      </c:barChart>
      <c:catAx>
        <c:axId val="3300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3274624"/>
        <c:crosses val="autoZero"/>
        <c:auto val="1"/>
        <c:lblAlgn val="ctr"/>
        <c:lblOffset val="100"/>
        <c:noMultiLvlLbl val="0"/>
      </c:catAx>
      <c:valAx>
        <c:axId val="332746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0071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ru-RU"/>
          </a:p>
        </c:txPr>
      </c:legendEntry>
      <c:legendEntry>
        <c:idx val="1"/>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ru-RU"/>
          </a:p>
        </c:txPr>
      </c:legendEntry>
      <c:layout>
        <c:manualLayout>
          <c:xMode val="edge"/>
          <c:yMode val="edge"/>
          <c:x val="1.0089391000038028E-2"/>
          <c:y val="0.1749261951151577"/>
          <c:w val="0.40494199094678385"/>
          <c:h val="7.790132598295053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sng" strike="noStrike" kern="1200" spc="0" baseline="0">
                <a:solidFill>
                  <a:schemeClr val="tx1">
                    <a:lumMod val="65000"/>
                    <a:lumOff val="35000"/>
                  </a:schemeClr>
                </a:solidFill>
                <a:latin typeface="+mn-lt"/>
                <a:ea typeface="+mn-ea"/>
                <a:cs typeface="+mn-cs"/>
              </a:defRPr>
            </a:pPr>
            <a:r>
              <a:rPr lang="ru-RU" u="sng" dirty="0"/>
              <a:t>Данные</a:t>
            </a:r>
            <a:r>
              <a:rPr lang="ru-RU" u="sng" baseline="0" dirty="0"/>
              <a:t> за прошедший период </a:t>
            </a:r>
            <a:endParaRPr lang="ru-RU" u="sng" dirty="0"/>
          </a:p>
        </c:rich>
      </c:tx>
      <c:layout/>
      <c:overlay val="0"/>
      <c:spPr>
        <a:noFill/>
        <a:ln>
          <a:noFill/>
        </a:ln>
        <a:effectLst/>
      </c:spPr>
    </c:title>
    <c:autoTitleDeleted val="0"/>
    <c:plotArea>
      <c:layout/>
      <c:barChart>
        <c:barDir val="col"/>
        <c:grouping val="clustered"/>
        <c:varyColors val="0"/>
        <c:ser>
          <c:idx val="0"/>
          <c:order val="0"/>
          <c:tx>
            <c:strRef>
              <c:f>Лист1!$B$1</c:f>
              <c:strCache>
                <c:ptCount val="1"/>
                <c:pt idx="0">
                  <c:v>Принято постановлений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1">
                  <c:v>2017</c:v>
                </c:pt>
                <c:pt idx="2">
                  <c:v>2018</c:v>
                </c:pt>
                <c:pt idx="3">
                  <c:v>2019</c:v>
                </c:pt>
                <c:pt idx="4">
                  <c:v>2020</c:v>
                </c:pt>
              </c:numCache>
            </c:numRef>
          </c:cat>
          <c:val>
            <c:numRef>
              <c:f>Лист1!$B$2:$B$6</c:f>
              <c:numCache>
                <c:formatCode>General</c:formatCode>
                <c:ptCount val="5"/>
                <c:pt idx="1">
                  <c:v>253</c:v>
                </c:pt>
                <c:pt idx="2">
                  <c:v>127</c:v>
                </c:pt>
                <c:pt idx="3">
                  <c:v>191</c:v>
                </c:pt>
                <c:pt idx="4">
                  <c:v>198</c:v>
                </c:pt>
              </c:numCache>
            </c:numRef>
          </c:val>
          <c:extLst xmlns:c16r2="http://schemas.microsoft.com/office/drawing/2015/06/chart">
            <c:ext xmlns:c16="http://schemas.microsoft.com/office/drawing/2014/chart" uri="{C3380CC4-5D6E-409C-BE32-E72D297353CC}">
              <c16:uniqueId val="{00000000-BACF-4AD3-92E7-42F94218EB86}"/>
            </c:ext>
          </c:extLst>
        </c:ser>
        <c:ser>
          <c:idx val="1"/>
          <c:order val="1"/>
          <c:tx>
            <c:strRef>
              <c:f>Лист1!$C$1</c:f>
              <c:strCache>
                <c:ptCount val="1"/>
                <c:pt idx="0">
                  <c:v>Принято распоряжений</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1">
                  <c:v>2017</c:v>
                </c:pt>
                <c:pt idx="2">
                  <c:v>2018</c:v>
                </c:pt>
                <c:pt idx="3">
                  <c:v>2019</c:v>
                </c:pt>
                <c:pt idx="4">
                  <c:v>2020</c:v>
                </c:pt>
              </c:numCache>
            </c:numRef>
          </c:cat>
          <c:val>
            <c:numRef>
              <c:f>Лист1!$C$2:$C$6</c:f>
              <c:numCache>
                <c:formatCode>General</c:formatCode>
                <c:ptCount val="5"/>
                <c:pt idx="1">
                  <c:v>107</c:v>
                </c:pt>
                <c:pt idx="2">
                  <c:v>157</c:v>
                </c:pt>
                <c:pt idx="3">
                  <c:v>132</c:v>
                </c:pt>
                <c:pt idx="4">
                  <c:v>121</c:v>
                </c:pt>
              </c:numCache>
            </c:numRef>
          </c:val>
          <c:extLst xmlns:c16r2="http://schemas.microsoft.com/office/drawing/2015/06/chart">
            <c:ext xmlns:c16="http://schemas.microsoft.com/office/drawing/2014/chart" uri="{C3380CC4-5D6E-409C-BE32-E72D297353CC}">
              <c16:uniqueId val="{00000001-BACF-4AD3-92E7-42F94218EB86}"/>
            </c:ext>
          </c:extLst>
        </c:ser>
        <c:dLbls>
          <c:showLegendKey val="0"/>
          <c:showVal val="0"/>
          <c:showCatName val="0"/>
          <c:showSerName val="0"/>
          <c:showPercent val="0"/>
          <c:showBubbleSize val="0"/>
        </c:dLbls>
        <c:gapWidth val="219"/>
        <c:overlap val="-27"/>
        <c:axId val="33006592"/>
        <c:axId val="33274048"/>
      </c:barChart>
      <c:catAx>
        <c:axId val="3300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ru-RU"/>
          </a:p>
        </c:txPr>
        <c:crossAx val="33274048"/>
        <c:crosses val="autoZero"/>
        <c:auto val="1"/>
        <c:lblAlgn val="ctr"/>
        <c:lblOffset val="100"/>
        <c:noMultiLvlLbl val="0"/>
      </c:catAx>
      <c:valAx>
        <c:axId val="332740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0065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dirty="0"/>
              <a:t>Данные</a:t>
            </a:r>
            <a:r>
              <a:rPr lang="ru-RU" baseline="0" dirty="0"/>
              <a:t> за прошедший период</a:t>
            </a:r>
            <a:endParaRPr lang="ru-RU" dirty="0"/>
          </a:p>
        </c:rich>
      </c:tx>
      <c:layout/>
      <c:overlay val="0"/>
      <c:spPr>
        <a:noFill/>
        <a:ln>
          <a:noFill/>
        </a:ln>
        <a:effectLst/>
      </c:spPr>
    </c:title>
    <c:autoTitleDeleted val="0"/>
    <c:plotArea>
      <c:layout/>
      <c:barChart>
        <c:barDir val="col"/>
        <c:grouping val="clustered"/>
        <c:varyColors val="0"/>
        <c:ser>
          <c:idx val="0"/>
          <c:order val="0"/>
          <c:tx>
            <c:strRef>
              <c:f>Лист1!$B$1</c:f>
              <c:strCache>
                <c:ptCount val="1"/>
                <c:pt idx="0">
                  <c:v>Выдано за год справок</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2017</c:v>
                </c:pt>
                <c:pt idx="1">
                  <c:v>2018</c:v>
                </c:pt>
                <c:pt idx="2">
                  <c:v>2019</c:v>
                </c:pt>
                <c:pt idx="3">
                  <c:v>2020</c:v>
                </c:pt>
              </c:numCache>
            </c:numRef>
          </c:cat>
          <c:val>
            <c:numRef>
              <c:f>Лист1!$B$2:$B$5</c:f>
              <c:numCache>
                <c:formatCode>General</c:formatCode>
                <c:ptCount val="4"/>
                <c:pt idx="0">
                  <c:v>723</c:v>
                </c:pt>
                <c:pt idx="1">
                  <c:v>584</c:v>
                </c:pt>
                <c:pt idx="2">
                  <c:v>743</c:v>
                </c:pt>
                <c:pt idx="3">
                  <c:v>616</c:v>
                </c:pt>
              </c:numCache>
            </c:numRef>
          </c:val>
          <c:extLst xmlns:c16r2="http://schemas.microsoft.com/office/drawing/2015/06/chart">
            <c:ext xmlns:c16="http://schemas.microsoft.com/office/drawing/2014/chart" uri="{C3380CC4-5D6E-409C-BE32-E72D297353CC}">
              <c16:uniqueId val="{00000000-C366-43C7-AD1E-F9D801FD8933}"/>
            </c:ext>
          </c:extLst>
        </c:ser>
        <c:ser>
          <c:idx val="1"/>
          <c:order val="1"/>
          <c:tx>
            <c:strRef>
              <c:f>Лист1!$C$1</c:f>
              <c:strCache>
                <c:ptCount val="1"/>
                <c:pt idx="0">
                  <c:v>Выдано за год нотариальных доверенностей</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Лист1!$A$2:$A$5</c:f>
              <c:numCache>
                <c:formatCode>General</c:formatCode>
                <c:ptCount val="4"/>
                <c:pt idx="0">
                  <c:v>2017</c:v>
                </c:pt>
                <c:pt idx="1">
                  <c:v>2018</c:v>
                </c:pt>
                <c:pt idx="2">
                  <c:v>2019</c:v>
                </c:pt>
                <c:pt idx="3">
                  <c:v>2020</c:v>
                </c:pt>
              </c:numCache>
            </c:numRef>
          </c:cat>
          <c:val>
            <c:numRef>
              <c:f>Лист1!$C$2:$C$5</c:f>
              <c:numCache>
                <c:formatCode>General</c:formatCode>
                <c:ptCount val="4"/>
                <c:pt idx="0">
                  <c:v>41</c:v>
                </c:pt>
                <c:pt idx="1">
                  <c:v>94</c:v>
                </c:pt>
                <c:pt idx="2">
                  <c:v>27</c:v>
                </c:pt>
                <c:pt idx="3">
                  <c:v>22</c:v>
                </c:pt>
              </c:numCache>
            </c:numRef>
          </c:val>
          <c:extLst xmlns:c16r2="http://schemas.microsoft.com/office/drawing/2015/06/chart">
            <c:ext xmlns:c16="http://schemas.microsoft.com/office/drawing/2014/chart" uri="{C3380CC4-5D6E-409C-BE32-E72D297353CC}">
              <c16:uniqueId val="{00000001-C366-43C7-AD1E-F9D801FD8933}"/>
            </c:ext>
          </c:extLst>
        </c:ser>
        <c:dLbls>
          <c:showLegendKey val="0"/>
          <c:showVal val="0"/>
          <c:showCatName val="0"/>
          <c:showSerName val="0"/>
          <c:showPercent val="0"/>
          <c:showBubbleSize val="0"/>
        </c:dLbls>
        <c:gapWidth val="219"/>
        <c:overlap val="-27"/>
        <c:axId val="33009152"/>
        <c:axId val="35660352"/>
      </c:barChart>
      <c:catAx>
        <c:axId val="33009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35660352"/>
        <c:crosses val="autoZero"/>
        <c:auto val="1"/>
        <c:lblAlgn val="ctr"/>
        <c:lblOffset val="100"/>
        <c:noMultiLvlLbl val="0"/>
      </c:catAx>
      <c:valAx>
        <c:axId val="3566035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30091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2844840759833475E-2"/>
          <c:y val="0"/>
          <c:w val="0.66618300063939162"/>
          <c:h val="0.86798430885734679"/>
        </c:manualLayout>
      </c:layout>
      <c:barChart>
        <c:barDir val="col"/>
        <c:grouping val="clustered"/>
        <c:varyColors val="0"/>
        <c:ser>
          <c:idx val="0"/>
          <c:order val="0"/>
          <c:tx>
            <c:strRef>
              <c:f>Лист1!$B$1</c:f>
              <c:strCache>
                <c:ptCount val="1"/>
                <c:pt idx="0">
                  <c:v>Принято и исполнено входящей документации</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Лист1!$A$2:$A$5</c:f>
              <c:numCache>
                <c:formatCode>General</c:formatCode>
                <c:ptCount val="4"/>
                <c:pt idx="0">
                  <c:v>2017</c:v>
                </c:pt>
                <c:pt idx="1">
                  <c:v>2018</c:v>
                </c:pt>
                <c:pt idx="2">
                  <c:v>2019</c:v>
                </c:pt>
                <c:pt idx="3">
                  <c:v>2020</c:v>
                </c:pt>
              </c:numCache>
            </c:numRef>
          </c:cat>
          <c:val>
            <c:numRef>
              <c:f>Лист1!$B$2:$B$5</c:f>
              <c:numCache>
                <c:formatCode>General</c:formatCode>
                <c:ptCount val="4"/>
                <c:pt idx="0">
                  <c:v>587</c:v>
                </c:pt>
                <c:pt idx="1">
                  <c:v>552</c:v>
                </c:pt>
                <c:pt idx="2">
                  <c:v>585</c:v>
                </c:pt>
                <c:pt idx="3">
                  <c:v>702</c:v>
                </c:pt>
              </c:numCache>
            </c:numRef>
          </c:val>
          <c:extLst xmlns:c16r2="http://schemas.microsoft.com/office/drawing/2015/06/chart">
            <c:ext xmlns:c16="http://schemas.microsoft.com/office/drawing/2014/chart" uri="{C3380CC4-5D6E-409C-BE32-E72D297353CC}">
              <c16:uniqueId val="{00000000-CEB2-4CF7-89ED-07EBD08567D1}"/>
            </c:ext>
          </c:extLst>
        </c:ser>
        <c:ser>
          <c:idx val="1"/>
          <c:order val="1"/>
          <c:tx>
            <c:strRef>
              <c:f>Лист1!$C$1</c:f>
              <c:strCache>
                <c:ptCount val="1"/>
                <c:pt idx="0">
                  <c:v>Направленол исходящей корреспонденции</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Лист1!$A$2:$A$5</c:f>
              <c:numCache>
                <c:formatCode>General</c:formatCode>
                <c:ptCount val="4"/>
                <c:pt idx="0">
                  <c:v>2017</c:v>
                </c:pt>
                <c:pt idx="1">
                  <c:v>2018</c:v>
                </c:pt>
                <c:pt idx="2">
                  <c:v>2019</c:v>
                </c:pt>
                <c:pt idx="3">
                  <c:v>2020</c:v>
                </c:pt>
              </c:numCache>
            </c:numRef>
          </c:cat>
          <c:val>
            <c:numRef>
              <c:f>Лист1!$C$2:$C$5</c:f>
              <c:numCache>
                <c:formatCode>General</c:formatCode>
                <c:ptCount val="4"/>
                <c:pt idx="0">
                  <c:v>406</c:v>
                </c:pt>
                <c:pt idx="1">
                  <c:v>446</c:v>
                </c:pt>
                <c:pt idx="2">
                  <c:v>446</c:v>
                </c:pt>
                <c:pt idx="3">
                  <c:v>758</c:v>
                </c:pt>
              </c:numCache>
            </c:numRef>
          </c:val>
          <c:extLst xmlns:c16r2="http://schemas.microsoft.com/office/drawing/2015/06/chart">
            <c:ext xmlns:c16="http://schemas.microsoft.com/office/drawing/2014/chart" uri="{C3380CC4-5D6E-409C-BE32-E72D297353CC}">
              <c16:uniqueId val="{00000001-CEB2-4CF7-89ED-07EBD08567D1}"/>
            </c:ext>
          </c:extLst>
        </c:ser>
        <c:dLbls>
          <c:showLegendKey val="0"/>
          <c:showVal val="0"/>
          <c:showCatName val="0"/>
          <c:showSerName val="0"/>
          <c:showPercent val="0"/>
          <c:showBubbleSize val="0"/>
        </c:dLbls>
        <c:gapWidth val="150"/>
        <c:axId val="33006080"/>
        <c:axId val="35662656"/>
      </c:barChart>
      <c:catAx>
        <c:axId val="33006080"/>
        <c:scaling>
          <c:orientation val="minMax"/>
        </c:scaling>
        <c:delete val="0"/>
        <c:axPos val="b"/>
        <c:numFmt formatCode="General" sourceLinked="1"/>
        <c:majorTickMark val="out"/>
        <c:minorTickMark val="none"/>
        <c:tickLblPos val="nextTo"/>
        <c:crossAx val="35662656"/>
        <c:crosses val="autoZero"/>
        <c:auto val="1"/>
        <c:lblAlgn val="ctr"/>
        <c:lblOffset val="100"/>
        <c:noMultiLvlLbl val="0"/>
      </c:catAx>
      <c:valAx>
        <c:axId val="35662656"/>
        <c:scaling>
          <c:orientation val="minMax"/>
        </c:scaling>
        <c:delete val="1"/>
        <c:axPos val="l"/>
        <c:majorGridlines/>
        <c:numFmt formatCode="General" sourceLinked="1"/>
        <c:majorTickMark val="out"/>
        <c:minorTickMark val="none"/>
        <c:tickLblPos val="nextTo"/>
        <c:crossAx val="33006080"/>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Обращения граждан за 2020 год (447)</c:v>
                </c:pt>
              </c:strCache>
            </c:strRef>
          </c:tx>
          <c:explosion val="25"/>
          <c:dLbls>
            <c:showLegendKey val="0"/>
            <c:showVal val="0"/>
            <c:showCatName val="0"/>
            <c:showSerName val="0"/>
            <c:showPercent val="1"/>
            <c:showBubbleSize val="0"/>
            <c:showLeaderLines val="1"/>
          </c:dLbls>
          <c:cat>
            <c:strRef>
              <c:f>Лист1!$A$2:$A$6</c:f>
              <c:strCache>
                <c:ptCount val="5"/>
                <c:pt idx="0">
                  <c:v>решены положительно -335</c:v>
                </c:pt>
                <c:pt idx="1">
                  <c:v>отказано - 57</c:v>
                </c:pt>
                <c:pt idx="2">
                  <c:v>даны разъяснения - 57</c:v>
                </c:pt>
                <c:pt idx="3">
                  <c:v>оставлено без рассмотрения - 26</c:v>
                </c:pt>
                <c:pt idx="4">
                  <c:v>находятся на рассмотрении - 11</c:v>
                </c:pt>
              </c:strCache>
            </c:strRef>
          </c:cat>
          <c:val>
            <c:numRef>
              <c:f>Лист1!$B$2:$B$6</c:f>
              <c:numCache>
                <c:formatCode>General</c:formatCode>
                <c:ptCount val="5"/>
                <c:pt idx="0">
                  <c:v>353</c:v>
                </c:pt>
                <c:pt idx="1">
                  <c:v>57</c:v>
                </c:pt>
                <c:pt idx="2">
                  <c:v>57</c:v>
                </c:pt>
                <c:pt idx="3">
                  <c:v>26</c:v>
                </c:pt>
                <c:pt idx="4">
                  <c:v>11</c:v>
                </c:pt>
              </c:numCache>
            </c:numRef>
          </c:val>
        </c:ser>
        <c:dLbls>
          <c:showLegendKey val="0"/>
          <c:showVal val="0"/>
          <c:showCatName val="0"/>
          <c:showSerName val="0"/>
          <c:showPercent val="1"/>
          <c:showBubbleSize val="0"/>
          <c:showLeaderLines val="1"/>
        </c:dLbls>
      </c:pie3DChart>
    </c:plotArea>
    <c:legend>
      <c:legendPos val="r"/>
      <c:legendEntry>
        <c:idx val="3"/>
        <c:txPr>
          <a:bodyPr/>
          <a:lstStyle/>
          <a:p>
            <a:pPr>
              <a:defRPr spc="0" baseline="0"/>
            </a:pPr>
            <a:endParaRPr lang="ru-RU"/>
          </a:p>
        </c:txPr>
      </c:legendEntry>
      <c:layout>
        <c:manualLayout>
          <c:xMode val="edge"/>
          <c:yMode val="edge"/>
          <c:x val="0.66046904765671599"/>
          <c:y val="0.18780441367462616"/>
          <c:w val="0.31884766397496972"/>
          <c:h val="0.67700441872430239"/>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1667076771653"/>
          <c:y val="0.15234374062846084"/>
          <c:w val="0.52447920767716538"/>
          <c:h val="0.78671876312015487"/>
        </c:manualLayout>
      </c:layout>
      <c:pieChart>
        <c:varyColors val="1"/>
        <c:ser>
          <c:idx val="0"/>
          <c:order val="0"/>
          <c:tx>
            <c:strRef>
              <c:f>Лист1!$B$1</c:f>
              <c:strCache>
                <c:ptCount val="1"/>
                <c:pt idx="0">
                  <c:v>Ряд 1</c:v>
                </c:pt>
              </c:strCache>
            </c:strRef>
          </c:tx>
          <c:explosion val="16"/>
          <c:dLbls>
            <c:dLbl>
              <c:idx val="0"/>
              <c:layout/>
              <c:tx>
                <c:rich>
                  <a:bodyPr/>
                  <a:lstStyle/>
                  <a:p>
                    <a:r>
                      <a:rPr lang="en-US" smtClean="0"/>
                      <a:t>2</a:t>
                    </a:r>
                    <a:r>
                      <a:rPr lang="ru-RU" smtClean="0"/>
                      <a:t>- вопросы бюджета</a:t>
                    </a:r>
                    <a:endParaRPr lang="en-US"/>
                  </a:p>
                </c:rich>
              </c:tx>
              <c:showLegendKey val="0"/>
              <c:showVal val="1"/>
              <c:showCatName val="0"/>
              <c:showSerName val="0"/>
              <c:showPercent val="0"/>
              <c:showBubbleSize val="0"/>
            </c:dLbl>
            <c:dLbl>
              <c:idx val="1"/>
              <c:layout>
                <c:manualLayout>
                  <c:x val="-9.5044736848484121E-2"/>
                  <c:y val="2.8230000602052201E-2"/>
                </c:manualLayout>
              </c:layout>
              <c:tx>
                <c:rich>
                  <a:bodyPr/>
                  <a:lstStyle/>
                  <a:p>
                    <a:r>
                      <a:rPr lang="en-US" dirty="0" smtClean="0"/>
                      <a:t>1</a:t>
                    </a:r>
                    <a:r>
                      <a:rPr lang="ru-RU" dirty="0" smtClean="0"/>
                      <a:t>- изменения</a:t>
                    </a:r>
                    <a:r>
                      <a:rPr lang="ru-RU" baseline="0" dirty="0" smtClean="0"/>
                      <a:t> Устава</a:t>
                    </a:r>
                    <a:endParaRPr lang="en-US" dirty="0"/>
                  </a:p>
                </c:rich>
              </c:tx>
              <c:showLegendKey val="0"/>
              <c:showVal val="1"/>
              <c:showCatName val="0"/>
              <c:showSerName val="0"/>
              <c:showPercent val="0"/>
              <c:showBubbleSize val="0"/>
            </c:dLbl>
            <c:dLbl>
              <c:idx val="2"/>
              <c:layout/>
              <c:tx>
                <c:rich>
                  <a:bodyPr/>
                  <a:lstStyle/>
                  <a:p>
                    <a:r>
                      <a:rPr lang="en-US" smtClean="0"/>
                      <a:t>8</a:t>
                    </a:r>
                    <a:r>
                      <a:rPr lang="ru-RU" smtClean="0"/>
                      <a:t>- архитектура</a:t>
                    </a:r>
                    <a:r>
                      <a:rPr lang="ru-RU" baseline="0" smtClean="0"/>
                      <a:t> </a:t>
                    </a:r>
                    <a:r>
                      <a:rPr lang="ru-RU" smtClean="0"/>
                      <a:t>и иные вопросы</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1"/>
          </c:dLbls>
          <c:cat>
            <c:strRef>
              <c:f>Лист1!$A$2:$A$4</c:f>
              <c:strCache>
                <c:ptCount val="3"/>
                <c:pt idx="0">
                  <c:v>бюджет - 2 слушания</c:v>
                </c:pt>
                <c:pt idx="1">
                  <c:v>Устав - 1 слушание </c:v>
                </c:pt>
                <c:pt idx="2">
                  <c:v>вопросы архитектуры - 8 слушаний</c:v>
                </c:pt>
              </c:strCache>
            </c:strRef>
          </c:cat>
          <c:val>
            <c:numRef>
              <c:f>Лист1!$B$2:$B$4</c:f>
              <c:numCache>
                <c:formatCode>General</c:formatCode>
                <c:ptCount val="3"/>
                <c:pt idx="0">
                  <c:v>2</c:v>
                </c:pt>
                <c:pt idx="1">
                  <c:v>1</c:v>
                </c:pt>
                <c:pt idx="2">
                  <c:v>8</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1848644655034E-2"/>
          <c:y val="0"/>
          <c:w val="0.94106801066303836"/>
          <c:h val="0.7966165064822941"/>
        </c:manualLayout>
      </c:layout>
      <c:barChart>
        <c:barDir val="col"/>
        <c:grouping val="clustered"/>
        <c:varyColors val="0"/>
        <c:ser>
          <c:idx val="0"/>
          <c:order val="0"/>
          <c:tx>
            <c:strRef>
              <c:f>Лист1!$B$1</c:f>
              <c:strCache>
                <c:ptCount val="1"/>
                <c:pt idx="0">
                  <c:v>Столбец1</c:v>
                </c:pt>
              </c:strCache>
            </c:strRef>
          </c:tx>
          <c:invertIfNegative val="0"/>
          <c:dLbls>
            <c:dLbl>
              <c:idx val="0"/>
              <c:layout/>
              <c:tx>
                <c:rich>
                  <a:bodyPr/>
                  <a:lstStyle/>
                  <a:p>
                    <a:r>
                      <a:rPr lang="ru-RU" dirty="0" smtClean="0"/>
                      <a:t>23 029,1</a:t>
                    </a:r>
                    <a:r>
                      <a:rPr lang="ru-RU" baseline="0" dirty="0" smtClean="0"/>
                      <a:t> </a:t>
                    </a:r>
                    <a:endParaRPr lang="en-US" dirty="0"/>
                  </a:p>
                </c:rich>
              </c:tx>
              <c:showLegendKey val="0"/>
              <c:showVal val="1"/>
              <c:showCatName val="0"/>
              <c:showSerName val="0"/>
              <c:showPercent val="0"/>
              <c:showBubbleSize val="0"/>
            </c:dLbl>
            <c:dLbl>
              <c:idx val="1"/>
              <c:layout/>
              <c:tx>
                <c:rich>
                  <a:bodyPr/>
                  <a:lstStyle/>
                  <a:p>
                    <a:r>
                      <a:rPr lang="en-US" smtClean="0"/>
                      <a:t>2</a:t>
                    </a:r>
                    <a:r>
                      <a:rPr lang="ru-RU" smtClean="0"/>
                      <a:t>3</a:t>
                    </a:r>
                    <a:r>
                      <a:rPr lang="ru-RU" baseline="0" smtClean="0"/>
                      <a:t> 608,7</a:t>
                    </a:r>
                    <a:endParaRPr lang="en-US"/>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Лист1!$A$2:$A$3</c:f>
              <c:strCache>
                <c:ptCount val="2"/>
                <c:pt idx="0">
                  <c:v>Бюджет 2019 г.</c:v>
                </c:pt>
                <c:pt idx="1">
                  <c:v>Бюджет 2020 г.</c:v>
                </c:pt>
              </c:strCache>
            </c:strRef>
          </c:cat>
          <c:val>
            <c:numRef>
              <c:f>Лист1!$B$2:$B$3</c:f>
              <c:numCache>
                <c:formatCode>General</c:formatCode>
                <c:ptCount val="2"/>
                <c:pt idx="0">
                  <c:v>2.5</c:v>
                </c:pt>
                <c:pt idx="1">
                  <c:v>3.3</c:v>
                </c:pt>
              </c:numCache>
            </c:numRef>
          </c:val>
        </c:ser>
        <c:dLbls>
          <c:showLegendKey val="0"/>
          <c:showVal val="0"/>
          <c:showCatName val="0"/>
          <c:showSerName val="0"/>
          <c:showPercent val="0"/>
          <c:showBubbleSize val="0"/>
        </c:dLbls>
        <c:gapWidth val="150"/>
        <c:axId val="41149952"/>
        <c:axId val="41706624"/>
      </c:barChart>
      <c:catAx>
        <c:axId val="41149952"/>
        <c:scaling>
          <c:orientation val="minMax"/>
        </c:scaling>
        <c:delete val="0"/>
        <c:axPos val="b"/>
        <c:majorTickMark val="out"/>
        <c:minorTickMark val="none"/>
        <c:tickLblPos val="nextTo"/>
        <c:crossAx val="41706624"/>
        <c:crosses val="autoZero"/>
        <c:auto val="1"/>
        <c:lblAlgn val="ctr"/>
        <c:lblOffset val="100"/>
        <c:noMultiLvlLbl val="0"/>
      </c:catAx>
      <c:valAx>
        <c:axId val="41706624"/>
        <c:scaling>
          <c:orientation val="minMax"/>
        </c:scaling>
        <c:delete val="1"/>
        <c:axPos val="l"/>
        <c:majorGridlines/>
        <c:numFmt formatCode="General" sourceLinked="1"/>
        <c:majorTickMark val="out"/>
        <c:minorTickMark val="none"/>
        <c:tickLblPos val="nextTo"/>
        <c:crossAx val="4114995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2131517108304836"/>
          <c:w val="1"/>
          <c:h val="0.46494994555145863"/>
        </c:manualLayout>
      </c:layout>
      <c:barChart>
        <c:barDir val="col"/>
        <c:grouping val="clustered"/>
        <c:varyColors val="0"/>
        <c:ser>
          <c:idx val="0"/>
          <c:order val="0"/>
          <c:tx>
            <c:strRef>
              <c:f>Лист1!$B$1</c:f>
              <c:strCache>
                <c:ptCount val="1"/>
                <c:pt idx="0">
                  <c:v>Ряд 1</c:v>
                </c:pt>
              </c:strCache>
            </c:strRef>
          </c:tx>
          <c:invertIfNegative val="0"/>
          <c:dLbls>
            <c:dLbl>
              <c:idx val="0"/>
              <c:layout>
                <c:manualLayout>
                  <c:x val="8.9585448545312875E-5"/>
                  <c:y val="0.20122230267921792"/>
                </c:manualLayout>
              </c:layout>
              <c:tx>
                <c:rich>
                  <a:bodyPr/>
                  <a:lstStyle/>
                  <a:p>
                    <a:r>
                      <a:rPr lang="ru-RU" sz="1500" dirty="0" smtClean="0"/>
                      <a:t>625</a:t>
                    </a:r>
                    <a:r>
                      <a:rPr lang="ru-RU" sz="1500" baseline="0" dirty="0" smtClean="0"/>
                      <a:t> 173, 06 руб.</a:t>
                    </a:r>
                    <a:endParaRPr lang="en-US" sz="1500" dirty="0"/>
                  </a:p>
                </c:rich>
              </c:tx>
              <c:showLegendKey val="0"/>
              <c:showVal val="1"/>
              <c:showCatName val="0"/>
              <c:showSerName val="0"/>
              <c:showPercent val="0"/>
              <c:showBubbleSize val="0"/>
            </c:dLbl>
            <c:dLbl>
              <c:idx val="1"/>
              <c:layout>
                <c:manualLayout>
                  <c:x val="2.2049131715609145E-3"/>
                  <c:y val="0.24032826454260198"/>
                </c:manualLayout>
              </c:layout>
              <c:tx>
                <c:rich>
                  <a:bodyPr/>
                  <a:lstStyle/>
                  <a:p>
                    <a:r>
                      <a:rPr lang="ru-RU" sz="1500" dirty="0" smtClean="0"/>
                      <a:t>479</a:t>
                    </a:r>
                    <a:r>
                      <a:rPr lang="ru-RU" sz="1500" baseline="0" dirty="0" smtClean="0"/>
                      <a:t> тыс. руб.</a:t>
                    </a:r>
                    <a:endParaRPr lang="en-US" sz="1500"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Лист1!$A$2:$A$3</c:f>
              <c:strCache>
                <c:ptCount val="2"/>
                <c:pt idx="0">
                  <c:v>Затраты на электроэнергию 2019</c:v>
                </c:pt>
                <c:pt idx="1">
                  <c:v>Затраты на электроэнергию 2020</c:v>
                </c:pt>
              </c:strCache>
            </c:strRef>
          </c:cat>
          <c:val>
            <c:numRef>
              <c:f>Лист1!$B$2:$B$3</c:f>
              <c:numCache>
                <c:formatCode>General</c:formatCode>
                <c:ptCount val="2"/>
                <c:pt idx="0">
                  <c:v>4.3</c:v>
                </c:pt>
                <c:pt idx="1">
                  <c:v>2.5</c:v>
                </c:pt>
              </c:numCache>
            </c:numRef>
          </c:val>
        </c:ser>
        <c:dLbls>
          <c:showLegendKey val="0"/>
          <c:showVal val="0"/>
          <c:showCatName val="0"/>
          <c:showSerName val="0"/>
          <c:showPercent val="0"/>
          <c:showBubbleSize val="0"/>
        </c:dLbls>
        <c:gapWidth val="150"/>
        <c:axId val="106149376"/>
        <c:axId val="106498880"/>
      </c:barChart>
      <c:catAx>
        <c:axId val="106149376"/>
        <c:scaling>
          <c:orientation val="minMax"/>
        </c:scaling>
        <c:delete val="0"/>
        <c:axPos val="b"/>
        <c:numFmt formatCode="General" sourceLinked="1"/>
        <c:majorTickMark val="out"/>
        <c:minorTickMark val="none"/>
        <c:tickLblPos val="nextTo"/>
        <c:crossAx val="106498880"/>
        <c:crosses val="autoZero"/>
        <c:auto val="1"/>
        <c:lblAlgn val="ctr"/>
        <c:lblOffset val="100"/>
        <c:noMultiLvlLbl val="0"/>
      </c:catAx>
      <c:valAx>
        <c:axId val="106498880"/>
        <c:scaling>
          <c:orientation val="minMax"/>
        </c:scaling>
        <c:delete val="1"/>
        <c:axPos val="l"/>
        <c:majorGridlines/>
        <c:numFmt formatCode="General" sourceLinked="1"/>
        <c:majorTickMark val="out"/>
        <c:minorTickMark val="none"/>
        <c:tickLblPos val="nextTo"/>
        <c:crossAx val="10614937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3221622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3636726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6462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153884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348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237983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3042573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37717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360872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FA7698D6-D58C-477D-AAC5-EAA75E4987A1}" type="datetimeFigureOut">
              <a:rPr lang="ru-RU" smtClean="0"/>
              <a:t>24.02.2021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115790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FA7698D6-D58C-477D-AAC5-EAA75E4987A1}" type="datetimeFigureOut">
              <a:rPr lang="ru-RU" smtClean="0"/>
              <a:t>24.02.2021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2168619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FA7698D6-D58C-477D-AAC5-EAA75E4987A1}" type="datetimeFigureOut">
              <a:rPr lang="ru-RU" smtClean="0"/>
              <a:t>24.02.2021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3074507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FA7698D6-D58C-477D-AAC5-EAA75E4987A1}" type="datetimeFigureOut">
              <a:rPr lang="ru-RU" smtClean="0"/>
              <a:t>24.02.2021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187707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698D6-D58C-477D-AAC5-EAA75E4987A1}" type="datetimeFigureOut">
              <a:rPr lang="ru-RU" smtClean="0"/>
              <a:t>24.02.2021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3112639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FA7698D6-D58C-477D-AAC5-EAA75E4987A1}" type="datetimeFigureOut">
              <a:rPr lang="ru-RU" smtClean="0"/>
              <a:t>24.02.2021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3202135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FA7698D6-D58C-477D-AAC5-EAA75E4987A1}" type="datetimeFigureOut">
              <a:rPr lang="ru-RU" smtClean="0"/>
              <a:t>24.02.2021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AB1C4F63-872F-48ED-A457-3041F15E1F49}" type="slidenum">
              <a:rPr lang="ru-RU" smtClean="0"/>
              <a:t>‹#›</a:t>
            </a:fld>
            <a:endParaRPr lang="ru-RU"/>
          </a:p>
        </p:txBody>
      </p:sp>
    </p:spTree>
    <p:extLst>
      <p:ext uri="{BB962C8B-B14F-4D97-AF65-F5344CB8AC3E}">
        <p14:creationId xmlns:p14="http://schemas.microsoft.com/office/powerpoint/2010/main" val="166135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7698D6-D58C-477D-AAC5-EAA75E4987A1}" type="datetimeFigureOut">
              <a:rPr lang="ru-RU" smtClean="0"/>
              <a:t>24.02.2021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B1C4F63-872F-48ED-A457-3041F15E1F49}" type="slidenum">
              <a:rPr lang="ru-RU" smtClean="0"/>
              <a:t>‹#›</a:t>
            </a:fld>
            <a:endParaRPr lang="ru-RU"/>
          </a:p>
        </p:txBody>
      </p:sp>
    </p:spTree>
    <p:extLst>
      <p:ext uri="{BB962C8B-B14F-4D97-AF65-F5344CB8AC3E}">
        <p14:creationId xmlns:p14="http://schemas.microsoft.com/office/powerpoint/2010/main" val="361391914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662546"/>
            <a:ext cx="9545782" cy="3764033"/>
          </a:xfrm>
        </p:spPr>
        <p:txBody>
          <a:bodyPr>
            <a:normAutofit fontScale="90000"/>
          </a:bodyPr>
          <a:lstStyle/>
          <a:p>
            <a:pPr algn="ctr"/>
            <a:r>
              <a:rPr lang="ru-RU" b="1" dirty="0"/>
              <a:t> </a:t>
            </a:r>
            <a:r>
              <a:rPr lang="ru-RU" sz="3600" b="1" dirty="0"/>
              <a:t>ОТЧЕТ  ГЛАВЫ  О РЕЗУЛЬТАТАХ РАБОТЫ  АДМИНИСТРАЦИИ ДЗЕРЖИНСКОГО МУНИЦИПАЛЬНОГО ОБРАЗОВАНИЯ – СЕЛЬСКОГО ПОСЕЛЕНИЯ ЗА </a:t>
            </a:r>
            <a:r>
              <a:rPr lang="ru-RU" sz="3600" b="1" dirty="0" smtClean="0"/>
              <a:t>2020 </a:t>
            </a:r>
            <a:r>
              <a:rPr lang="ru-RU" sz="3600" b="1" dirty="0"/>
              <a:t>ГОД.</a:t>
            </a:r>
            <a:r>
              <a:rPr lang="ru-RU" dirty="0"/>
              <a:t/>
            </a:r>
            <a:br>
              <a:rPr lang="ru-RU" dirty="0"/>
            </a:br>
            <a:r>
              <a:rPr lang="ru-RU" b="1" dirty="0"/>
              <a:t> </a:t>
            </a:r>
            <a:r>
              <a:rPr lang="ru-RU" dirty="0"/>
              <a:t/>
            </a:r>
            <a:br>
              <a:rPr lang="ru-RU" dirty="0"/>
            </a:br>
            <a:endParaRPr lang="ru-RU" dirty="0"/>
          </a:p>
        </p:txBody>
      </p:sp>
    </p:spTree>
    <p:extLst>
      <p:ext uri="{BB962C8B-B14F-4D97-AF65-F5344CB8AC3E}">
        <p14:creationId xmlns:p14="http://schemas.microsoft.com/office/powerpoint/2010/main" val="3545982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9479" y="-291313"/>
            <a:ext cx="10784793" cy="2675589"/>
          </a:xfrm>
        </p:spPr>
        <p:txBody>
          <a:bodyPr>
            <a:noAutofit/>
          </a:bodyPr>
          <a:lstStyle/>
          <a:p>
            <a:pPr algn="ctr"/>
            <a:r>
              <a:rPr lang="ru-RU" sz="2800" dirty="0"/>
              <a:t/>
            </a:r>
            <a:br>
              <a:rPr lang="ru-RU" sz="2800" dirty="0"/>
            </a:br>
            <a:r>
              <a:rPr lang="ru-RU" sz="2800" dirty="0"/>
              <a:t/>
            </a:r>
            <a:br>
              <a:rPr lang="ru-RU" sz="2800" dirty="0"/>
            </a:br>
            <a:r>
              <a:rPr lang="ru-RU" sz="2800" dirty="0"/>
              <a:t>За </a:t>
            </a:r>
            <a:r>
              <a:rPr lang="ru-RU" sz="2800" dirty="0" smtClean="0"/>
              <a:t>2020 </a:t>
            </a:r>
            <a:r>
              <a:rPr lang="ru-RU" sz="2800" dirty="0"/>
              <a:t>г. принято и исполнено </a:t>
            </a:r>
            <a:r>
              <a:rPr lang="ru-RU" sz="2800" dirty="0" smtClean="0">
                <a:solidFill>
                  <a:srgbClr val="FF0000"/>
                </a:solidFill>
              </a:rPr>
              <a:t>702</a:t>
            </a:r>
            <a:r>
              <a:rPr lang="ru-RU" sz="2800" dirty="0" smtClean="0"/>
              <a:t> документа </a:t>
            </a:r>
            <a:r>
              <a:rPr lang="ru-RU" sz="2800" dirty="0"/>
              <a:t>входящей корреспонденции, </a:t>
            </a:r>
            <a:r>
              <a:rPr lang="ru-RU" sz="2800" dirty="0" smtClean="0"/>
              <a:t>направлено </a:t>
            </a:r>
            <a:r>
              <a:rPr lang="ru-RU" sz="2800" dirty="0" smtClean="0">
                <a:solidFill>
                  <a:srgbClr val="FF0000"/>
                </a:solidFill>
              </a:rPr>
              <a:t>758</a:t>
            </a:r>
            <a:r>
              <a:rPr lang="ru-RU" sz="2800" dirty="0" smtClean="0"/>
              <a:t> документов исходящей корреспонденции поступило </a:t>
            </a:r>
            <a:r>
              <a:rPr lang="ru-RU" sz="2800" dirty="0"/>
              <a:t>и рассмотрено по существу </a:t>
            </a:r>
            <a:r>
              <a:rPr lang="ru-RU" sz="2800" dirty="0" smtClean="0">
                <a:solidFill>
                  <a:srgbClr val="FF0000"/>
                </a:solidFill>
              </a:rPr>
              <a:t>447</a:t>
            </a:r>
            <a:r>
              <a:rPr lang="ru-RU" sz="2800" dirty="0" smtClean="0"/>
              <a:t> </a:t>
            </a:r>
            <a:r>
              <a:rPr lang="ru-RU" sz="2800" dirty="0"/>
              <a:t>письменных и устных обращений</a:t>
            </a:r>
            <a:r>
              <a:rPr lang="ru-RU" sz="2800" dirty="0" smtClean="0"/>
              <a:t>.</a:t>
            </a:r>
            <a:br>
              <a:rPr lang="ru-RU" sz="2800" dirty="0" smtClean="0"/>
            </a:b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4263046574"/>
              </p:ext>
            </p:extLst>
          </p:nvPr>
        </p:nvGraphicFramePr>
        <p:xfrm>
          <a:off x="768395" y="3246690"/>
          <a:ext cx="10875962" cy="3357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30249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0876580" cy="1320800"/>
          </a:xfrm>
        </p:spPr>
        <p:txBody>
          <a:bodyPr/>
          <a:lstStyle/>
          <a:p>
            <a:pPr algn="ctr"/>
            <a:r>
              <a:rPr lang="ru-RU" dirty="0" smtClean="0"/>
              <a:t>Результаты рассмотрения обращений граждан за 2020 г.</a:t>
            </a:r>
            <a:endParaRPr lang="ru-RU" dirty="0"/>
          </a:p>
        </p:txBody>
      </p:sp>
      <p:graphicFrame>
        <p:nvGraphicFramePr>
          <p:cNvPr id="5" name="Объект 4"/>
          <p:cNvGraphicFramePr>
            <a:graphicFrameLocks noGrp="1"/>
          </p:cNvGraphicFramePr>
          <p:nvPr>
            <p:ph idx="1"/>
            <p:extLst>
              <p:ext uri="{D42A27DB-BD31-4B8C-83A1-F6EECF244321}">
                <p14:modId xmlns:p14="http://schemas.microsoft.com/office/powerpoint/2010/main" val="254282525"/>
              </p:ext>
            </p:extLst>
          </p:nvPr>
        </p:nvGraphicFramePr>
        <p:xfrm>
          <a:off x="1088060" y="1845892"/>
          <a:ext cx="10055655" cy="41277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54703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10577477" cy="1320800"/>
          </a:xfrm>
        </p:spPr>
        <p:txBody>
          <a:bodyPr>
            <a:normAutofit/>
          </a:bodyPr>
          <a:lstStyle/>
          <a:p>
            <a:r>
              <a:rPr lang="ru-RU" dirty="0"/>
              <a:t>В администрации созданы  </a:t>
            </a:r>
            <a:r>
              <a:rPr lang="ru-RU" dirty="0">
                <a:solidFill>
                  <a:srgbClr val="FF0000"/>
                </a:solidFill>
              </a:rPr>
              <a:t>15 комиссий: </a:t>
            </a:r>
            <a:br>
              <a:rPr lang="ru-RU" dirty="0">
                <a:solidFill>
                  <a:srgbClr val="FF0000"/>
                </a:solidFill>
              </a:rPr>
            </a:br>
            <a:endParaRPr lang="ru-RU" dirty="0"/>
          </a:p>
        </p:txBody>
      </p:sp>
      <p:sp>
        <p:nvSpPr>
          <p:cNvPr id="3" name="Объект 2"/>
          <p:cNvSpPr>
            <a:spLocks noGrp="1"/>
          </p:cNvSpPr>
          <p:nvPr>
            <p:ph idx="1"/>
          </p:nvPr>
        </p:nvSpPr>
        <p:spPr>
          <a:xfrm>
            <a:off x="677333" y="1418602"/>
            <a:ext cx="10355287" cy="4622761"/>
          </a:xfrm>
        </p:spPr>
        <p:txBody>
          <a:bodyPr>
            <a:normAutofit fontScale="92500" lnSpcReduction="10000"/>
          </a:bodyPr>
          <a:lstStyle/>
          <a:p>
            <a:r>
              <a:rPr lang="ru-RU" sz="2000" dirty="0"/>
              <a:t>а</a:t>
            </a:r>
            <a:r>
              <a:rPr lang="ru-RU" sz="2000" dirty="0" smtClean="0"/>
              <a:t>дминистративная;</a:t>
            </a:r>
          </a:p>
          <a:p>
            <a:r>
              <a:rPr lang="ru-RU" sz="2000" dirty="0" smtClean="0"/>
              <a:t>по </a:t>
            </a:r>
            <a:r>
              <a:rPr lang="ru-RU" sz="2000" dirty="0"/>
              <a:t>чрезвычайным ситуациям и пожарной </a:t>
            </a:r>
            <a:r>
              <a:rPr lang="ru-RU" sz="2000" dirty="0" smtClean="0"/>
              <a:t>безопасности;</a:t>
            </a:r>
          </a:p>
          <a:p>
            <a:r>
              <a:rPr lang="ru-RU" sz="2000" dirty="0"/>
              <a:t>ж</a:t>
            </a:r>
            <a:r>
              <a:rPr lang="ru-RU" sz="2000" dirty="0" smtClean="0"/>
              <a:t>илищная;</a:t>
            </a:r>
          </a:p>
          <a:p>
            <a:r>
              <a:rPr lang="ru-RU" sz="2000" dirty="0" smtClean="0"/>
              <a:t>комиссия </a:t>
            </a:r>
            <a:r>
              <a:rPr lang="ru-RU" sz="2000" dirty="0"/>
              <a:t>по делам </a:t>
            </a:r>
            <a:r>
              <a:rPr lang="ru-RU" sz="2000" dirty="0" smtClean="0"/>
              <a:t>несовершеннолетним;</a:t>
            </a:r>
          </a:p>
          <a:p>
            <a:r>
              <a:rPr lang="ru-RU" sz="2000" dirty="0" smtClean="0"/>
              <a:t>комиссия </a:t>
            </a:r>
            <a:r>
              <a:rPr lang="ru-RU" sz="2000" dirty="0"/>
              <a:t>по приемке объектов </a:t>
            </a:r>
            <a:r>
              <a:rPr lang="ru-RU" sz="2000" dirty="0" smtClean="0"/>
              <a:t>жизнеобеспечения;</a:t>
            </a:r>
          </a:p>
          <a:p>
            <a:r>
              <a:rPr lang="ru-RU" sz="2000" dirty="0" smtClean="0"/>
              <a:t>по </a:t>
            </a:r>
            <a:r>
              <a:rPr lang="ru-RU" sz="2000" dirty="0"/>
              <a:t>муниципальному жилищному </a:t>
            </a:r>
            <a:r>
              <a:rPr lang="ru-RU" sz="2000" dirty="0" smtClean="0"/>
              <a:t>контролю</a:t>
            </a:r>
            <a:r>
              <a:rPr lang="ru-RU" sz="2000" dirty="0"/>
              <a:t>;</a:t>
            </a:r>
            <a:endParaRPr lang="ru-RU" sz="2000" dirty="0" smtClean="0"/>
          </a:p>
          <a:p>
            <a:r>
              <a:rPr lang="ru-RU" sz="2000" dirty="0" smtClean="0"/>
              <a:t>комиссия </a:t>
            </a:r>
            <a:r>
              <a:rPr lang="ru-RU" sz="2000" dirty="0"/>
              <a:t>по земельному </a:t>
            </a:r>
            <a:r>
              <a:rPr lang="ru-RU" sz="2000" dirty="0" smtClean="0"/>
              <a:t>контролю</a:t>
            </a:r>
            <a:r>
              <a:rPr lang="ru-RU" sz="2000" dirty="0"/>
              <a:t>;</a:t>
            </a:r>
            <a:endParaRPr lang="ru-RU" sz="2000" dirty="0" smtClean="0"/>
          </a:p>
          <a:p>
            <a:r>
              <a:rPr lang="ru-RU" sz="2000" dirty="0" smtClean="0"/>
              <a:t>по </a:t>
            </a:r>
            <a:r>
              <a:rPr lang="ru-RU" sz="2000" dirty="0"/>
              <a:t>муниципальным </a:t>
            </a:r>
            <a:r>
              <a:rPr lang="ru-RU" sz="2000" dirty="0" smtClean="0"/>
              <a:t>заказам</a:t>
            </a:r>
            <a:r>
              <a:rPr lang="ru-RU" sz="2000" dirty="0"/>
              <a:t>;</a:t>
            </a:r>
            <a:endParaRPr lang="ru-RU" sz="2000" dirty="0" smtClean="0"/>
          </a:p>
          <a:p>
            <a:r>
              <a:rPr lang="ru-RU" sz="2000" dirty="0" smtClean="0"/>
              <a:t>по </a:t>
            </a:r>
            <a:r>
              <a:rPr lang="ru-RU" sz="2000" dirty="0"/>
              <a:t>вопросам проведения публичных </a:t>
            </a:r>
            <a:r>
              <a:rPr lang="ru-RU" sz="2000" dirty="0" smtClean="0"/>
              <a:t>слушаний</a:t>
            </a:r>
            <a:r>
              <a:rPr lang="ru-RU" sz="2000" dirty="0"/>
              <a:t>;</a:t>
            </a:r>
            <a:endParaRPr lang="ru-RU" sz="2000" dirty="0" smtClean="0"/>
          </a:p>
          <a:p>
            <a:r>
              <a:rPr lang="ru-RU" sz="2000" dirty="0" smtClean="0"/>
              <a:t>по </a:t>
            </a:r>
            <a:r>
              <a:rPr lang="ru-RU" sz="2000" dirty="0"/>
              <a:t>обследованию мест массового пребывания </a:t>
            </a:r>
            <a:r>
              <a:rPr lang="ru-RU" sz="2000" dirty="0" smtClean="0"/>
              <a:t>людей; </a:t>
            </a:r>
          </a:p>
          <a:p>
            <a:r>
              <a:rPr lang="ru-RU" sz="2000" dirty="0" smtClean="0"/>
              <a:t>по </a:t>
            </a:r>
            <a:r>
              <a:rPr lang="ru-RU" sz="2000" dirty="0"/>
              <a:t>противодействию </a:t>
            </a:r>
            <a:r>
              <a:rPr lang="ru-RU" sz="2000" dirty="0" smtClean="0"/>
              <a:t>коррупции</a:t>
            </a:r>
            <a:r>
              <a:rPr lang="ru-RU" sz="2000" dirty="0"/>
              <a:t>;</a:t>
            </a:r>
            <a:endParaRPr lang="ru-RU" sz="2000" dirty="0" smtClean="0"/>
          </a:p>
          <a:p>
            <a:r>
              <a:rPr lang="ru-RU" sz="2000" dirty="0" smtClean="0"/>
              <a:t>межведомственная </a:t>
            </a:r>
            <a:r>
              <a:rPr lang="ru-RU" sz="2000" dirty="0"/>
              <a:t>комиссия по ветхому и аварийному жилью и </a:t>
            </a:r>
            <a:r>
              <a:rPr lang="ru-RU" sz="2000" dirty="0" err="1"/>
              <a:t>д.р</a:t>
            </a:r>
            <a:r>
              <a:rPr lang="ru-RU" sz="2000" dirty="0"/>
              <a:t>.</a:t>
            </a:r>
          </a:p>
          <a:p>
            <a:endParaRPr lang="ru-RU" dirty="0"/>
          </a:p>
        </p:txBody>
      </p:sp>
    </p:spTree>
    <p:extLst>
      <p:ext uri="{BB962C8B-B14F-4D97-AF65-F5344CB8AC3E}">
        <p14:creationId xmlns:p14="http://schemas.microsoft.com/office/powerpoint/2010/main" val="152530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333286"/>
            <a:ext cx="10081822" cy="1128045"/>
          </a:xfrm>
        </p:spPr>
        <p:txBody>
          <a:bodyPr>
            <a:normAutofit fontScale="90000"/>
          </a:bodyPr>
          <a:lstStyle/>
          <a:p>
            <a:pPr algn="ctr"/>
            <a:r>
              <a:rPr lang="ru-RU" dirty="0"/>
              <a:t>Осуществляется подготовка и проведение публичных и общественных </a:t>
            </a:r>
            <a:r>
              <a:rPr lang="ru-RU" dirty="0" smtClean="0"/>
              <a:t>слушаний</a:t>
            </a:r>
            <a:r>
              <a:rPr lang="ru-RU" dirty="0"/>
              <a:t/>
            </a:r>
            <a:br>
              <a:rPr lang="ru-RU" dirty="0"/>
            </a:br>
            <a:endParaRPr lang="ru-RU" dirty="0"/>
          </a:p>
        </p:txBody>
      </p:sp>
      <p:sp>
        <p:nvSpPr>
          <p:cNvPr id="3" name="Объект 2"/>
          <p:cNvSpPr>
            <a:spLocks noGrp="1"/>
          </p:cNvSpPr>
          <p:nvPr>
            <p:ph idx="1"/>
          </p:nvPr>
        </p:nvSpPr>
        <p:spPr/>
        <p:txBody>
          <a:bodyPr/>
          <a:lstStyle/>
          <a:p>
            <a:pPr marL="0" indent="0" algn="ctr">
              <a:buNone/>
            </a:pPr>
            <a:r>
              <a:rPr lang="ru-RU" dirty="0" smtClean="0"/>
              <a:t>в 2020 году </a:t>
            </a:r>
            <a:r>
              <a:rPr lang="ru-RU" dirty="0"/>
              <a:t>проведено </a:t>
            </a:r>
            <a:r>
              <a:rPr lang="ru-RU" dirty="0" smtClean="0"/>
              <a:t>:</a:t>
            </a:r>
          </a:p>
          <a:p>
            <a:pPr marL="0" indent="0" algn="ctr">
              <a:buNone/>
            </a:pPr>
            <a:endParaRPr lang="ru-RU" dirty="0" smtClean="0"/>
          </a:p>
          <a:p>
            <a:endParaRPr lang="ru-RU" dirty="0"/>
          </a:p>
          <a:p>
            <a:endParaRPr lang="ru-RU" dirty="0"/>
          </a:p>
        </p:txBody>
      </p:sp>
      <p:graphicFrame>
        <p:nvGraphicFramePr>
          <p:cNvPr id="4" name="Диаграмма 3"/>
          <p:cNvGraphicFramePr/>
          <p:nvPr>
            <p:extLst>
              <p:ext uri="{D42A27DB-BD31-4B8C-83A1-F6EECF244321}">
                <p14:modId xmlns:p14="http://schemas.microsoft.com/office/powerpoint/2010/main" val="371448431"/>
              </p:ext>
            </p:extLst>
          </p:nvPr>
        </p:nvGraphicFramePr>
        <p:xfrm>
          <a:off x="1972179" y="1417970"/>
          <a:ext cx="7838393" cy="52819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66267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199" y="564022"/>
            <a:ext cx="10681531" cy="6050423"/>
          </a:xfrm>
        </p:spPr>
        <p:txBody>
          <a:bodyPr>
            <a:noAutofit/>
          </a:bodyPr>
          <a:lstStyle/>
          <a:p>
            <a:pPr algn="just"/>
            <a:r>
              <a:rPr lang="ru-RU" sz="2800" dirty="0"/>
              <a:t>Администрация уделяет внимание для внедрения  в деятельность электронных форм межведомственного  взаимодействия, электронного документооборота, а также поддерживает сайт администрации Дзержинского муниципального образования в актуальном состоянии. Накопленная и обновляемая информация размещается в  ГИС «ЖКХ», ФИАС, ГАСУ, на портале </a:t>
            </a:r>
            <a:r>
              <a:rPr lang="ru-RU" sz="2800" dirty="0" err="1"/>
              <a:t>Госуслуг</a:t>
            </a:r>
            <a:r>
              <a:rPr lang="ru-RU" sz="2800" dirty="0"/>
              <a:t>, в РТС-ТЕНДЕР, Единой информационной системе закупок, ФРГУ (федеральный реестр </a:t>
            </a:r>
            <a:r>
              <a:rPr lang="ru-RU" sz="2800" dirty="0" err="1"/>
              <a:t>госуслуг</a:t>
            </a:r>
            <a:r>
              <a:rPr lang="ru-RU" sz="2800" dirty="0"/>
              <a:t>), ССТУ РФ (Сетевой справочный телефонный узел), Регистр НПА.  </a:t>
            </a:r>
            <a:endParaRPr lang="ru-RU" sz="2800" dirty="0" smtClean="0"/>
          </a:p>
          <a:p>
            <a:pPr algn="just"/>
            <a:r>
              <a:rPr lang="ru-RU" sz="2800" dirty="0"/>
              <a:t> Деятельность Думы поселения, проводимая работа Главой и администрацией размещается на официальном  сайте Дзержинского МО</a:t>
            </a:r>
            <a:r>
              <a:rPr lang="ru-RU" sz="2800" b="1" dirty="0"/>
              <a:t>, </a:t>
            </a:r>
            <a:r>
              <a:rPr lang="ru-RU" sz="2800" dirty="0"/>
              <a:t>зарегистрированным в </a:t>
            </a:r>
            <a:r>
              <a:rPr lang="ru-RU" sz="2800" dirty="0" err="1"/>
              <a:t>Роскомнадзоре</a:t>
            </a:r>
            <a:r>
              <a:rPr lang="ru-RU" sz="2800" b="1" dirty="0"/>
              <a:t>.</a:t>
            </a:r>
            <a:endParaRPr lang="ru-RU" sz="2800" dirty="0"/>
          </a:p>
          <a:p>
            <a:pPr algn="just"/>
            <a:endParaRPr lang="ru-RU" sz="2800" dirty="0"/>
          </a:p>
          <a:p>
            <a:pPr algn="just"/>
            <a:endParaRPr lang="ru-RU" sz="2800" dirty="0">
              <a:solidFill>
                <a:schemeClr val="tx1"/>
              </a:solidFill>
            </a:endParaRPr>
          </a:p>
        </p:txBody>
      </p:sp>
    </p:spTree>
    <p:extLst>
      <p:ext uri="{BB962C8B-B14F-4D97-AF65-F5344CB8AC3E}">
        <p14:creationId xmlns:p14="http://schemas.microsoft.com/office/powerpoint/2010/main" val="2222468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828943"/>
            <a:ext cx="9295608" cy="5212420"/>
          </a:xfrm>
        </p:spPr>
        <p:txBody>
          <a:bodyPr>
            <a:normAutofit/>
          </a:bodyPr>
          <a:lstStyle/>
          <a:p>
            <a:pPr algn="just"/>
            <a:r>
              <a:rPr lang="ru-RU" sz="2000" dirty="0"/>
              <a:t>Деятельность органов местного самоуправления находится в постоянном взаимодействии с прокуратурой района, проекты нормативных актов представляются в прокуратуру для получения заключений на них, что позволяет избежать ошибок при принятии решений. Ежемесячно администрация направляет принятые акты  в прокуратуру Иркутского района  и в регистр нормативно-правовых актов Правительства Иркутской </a:t>
            </a:r>
            <a:r>
              <a:rPr lang="ru-RU" sz="2000" dirty="0" smtClean="0"/>
              <a:t>области.</a:t>
            </a:r>
            <a:endParaRPr lang="ru-RU" sz="2000" dirty="0"/>
          </a:p>
          <a:p>
            <a:pPr algn="just"/>
            <a:r>
              <a:rPr lang="ru-RU" sz="2000" dirty="0"/>
              <a:t>Для удобства граждан предоставлено место в здании администрации и  организован прием специалистами МФЦ, услугами которого пользуется все больше </a:t>
            </a:r>
            <a:r>
              <a:rPr lang="ru-RU" sz="2000" dirty="0" smtClean="0"/>
              <a:t>граждан.</a:t>
            </a:r>
            <a:endParaRPr lang="ru-RU" sz="2000" dirty="0"/>
          </a:p>
        </p:txBody>
      </p:sp>
    </p:spTree>
    <p:extLst>
      <p:ext uri="{BB962C8B-B14F-4D97-AF65-F5344CB8AC3E}">
        <p14:creationId xmlns:p14="http://schemas.microsoft.com/office/powerpoint/2010/main" val="1886764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299103"/>
            <a:ext cx="9107601" cy="1631297"/>
          </a:xfrm>
        </p:spPr>
        <p:txBody>
          <a:bodyPr/>
          <a:lstStyle/>
          <a:p>
            <a:pPr algn="ctr"/>
            <a:r>
              <a:rPr lang="ru-RU" b="1" dirty="0" smtClean="0"/>
              <a:t>         Муниципальная собственность</a:t>
            </a:r>
            <a:r>
              <a:rPr lang="ru-RU" dirty="0"/>
              <a:t/>
            </a:r>
            <a:br>
              <a:rPr lang="ru-RU" dirty="0"/>
            </a:br>
            <a:endParaRPr lang="ru-RU" dirty="0"/>
          </a:p>
        </p:txBody>
      </p:sp>
      <p:sp>
        <p:nvSpPr>
          <p:cNvPr id="3" name="Объект 2"/>
          <p:cNvSpPr>
            <a:spLocks noGrp="1"/>
          </p:cNvSpPr>
          <p:nvPr>
            <p:ph idx="1"/>
          </p:nvPr>
        </p:nvSpPr>
        <p:spPr>
          <a:xfrm>
            <a:off x="512746" y="1008404"/>
            <a:ext cx="10383141" cy="5042017"/>
          </a:xfrm>
        </p:spPr>
        <p:txBody>
          <a:bodyPr>
            <a:normAutofit fontScale="92500" lnSpcReduction="10000"/>
          </a:bodyPr>
          <a:lstStyle/>
          <a:p>
            <a:pPr algn="ctr"/>
            <a:r>
              <a:rPr lang="ru-RU" dirty="0"/>
              <a:t>Бюджет Дзержинского МО в 2020 году составлял  </a:t>
            </a:r>
            <a:r>
              <a:rPr lang="ru-RU" b="1" dirty="0">
                <a:solidFill>
                  <a:srgbClr val="FF0000"/>
                </a:solidFill>
              </a:rPr>
              <a:t>23 608,7 тыс. руб</a:t>
            </a:r>
            <a:r>
              <a:rPr lang="ru-RU" dirty="0" smtClean="0">
                <a:solidFill>
                  <a:srgbClr val="FF0000"/>
                </a:solidFill>
              </a:rPr>
              <a:t>.</a:t>
            </a:r>
            <a:endParaRPr lang="ru-RU" dirty="0" smtClean="0"/>
          </a:p>
          <a:p>
            <a:pPr marL="0" indent="0">
              <a:buNone/>
            </a:pPr>
            <a:endParaRPr lang="ru-RU" dirty="0" smtClean="0"/>
          </a:p>
          <a:p>
            <a:pPr marL="0" indent="0">
              <a:buNone/>
            </a:pPr>
            <a:endParaRPr lang="ru-RU" dirty="0"/>
          </a:p>
          <a:p>
            <a:pPr marL="0" indent="0">
              <a:buNone/>
            </a:pPr>
            <a:endParaRPr lang="ru-RU" dirty="0"/>
          </a:p>
          <a:p>
            <a:pPr marL="0" indent="0">
              <a:buNone/>
            </a:pPr>
            <a:endParaRPr lang="ru-RU" dirty="0" smtClean="0"/>
          </a:p>
          <a:p>
            <a:endParaRPr lang="ru-RU" dirty="0"/>
          </a:p>
          <a:p>
            <a:endParaRPr lang="ru-RU" dirty="0" smtClean="0"/>
          </a:p>
          <a:p>
            <a:endParaRPr lang="ru-RU" dirty="0"/>
          </a:p>
          <a:p>
            <a:endParaRPr lang="ru-RU" dirty="0"/>
          </a:p>
          <a:p>
            <a:pPr algn="ctr"/>
            <a:r>
              <a:rPr lang="ru-RU" dirty="0"/>
              <a:t> В собственности Дзержинского МО находится муниципального имущества    на сумму </a:t>
            </a:r>
            <a:endParaRPr lang="ru-RU" dirty="0" smtClean="0"/>
          </a:p>
          <a:p>
            <a:pPr marL="0" indent="0" algn="ctr">
              <a:buNone/>
            </a:pPr>
            <a:r>
              <a:rPr lang="ru-RU" b="1" dirty="0" smtClean="0">
                <a:solidFill>
                  <a:srgbClr val="FF0000"/>
                </a:solidFill>
              </a:rPr>
              <a:t>309 </a:t>
            </a:r>
            <a:r>
              <a:rPr lang="ru-RU" b="1" dirty="0">
                <a:solidFill>
                  <a:srgbClr val="FF0000"/>
                </a:solidFill>
              </a:rPr>
              <a:t>млн. 770,2 </a:t>
            </a:r>
            <a:r>
              <a:rPr lang="ru-RU" b="1" dirty="0" err="1">
                <a:solidFill>
                  <a:srgbClr val="FF0000"/>
                </a:solidFill>
              </a:rPr>
              <a:t>тыс.руб</a:t>
            </a:r>
            <a:r>
              <a:rPr lang="ru-RU" dirty="0">
                <a:solidFill>
                  <a:srgbClr val="FF0000"/>
                </a:solidFill>
              </a:rPr>
              <a:t>. </a:t>
            </a:r>
            <a:endParaRPr lang="ru-RU" dirty="0" smtClean="0">
              <a:solidFill>
                <a:srgbClr val="FF0000"/>
              </a:solidFill>
            </a:endParaRPr>
          </a:p>
          <a:p>
            <a:pPr algn="ctr"/>
            <a:endParaRPr lang="ru-RU" dirty="0">
              <a:solidFill>
                <a:srgbClr val="FF0000"/>
              </a:solidFill>
            </a:endParaRPr>
          </a:p>
          <a:p>
            <a:pPr marL="0" indent="0" algn="just">
              <a:buNone/>
            </a:pPr>
            <a:r>
              <a:rPr lang="ru-RU" dirty="0" smtClean="0"/>
              <a:t>* земельные </a:t>
            </a:r>
            <a:r>
              <a:rPr lang="ru-RU" dirty="0"/>
              <a:t>участки под дорогами, скверами, спортивным кортом,  дороги как объекты, здание </a:t>
            </a:r>
            <a:r>
              <a:rPr lang="ru-RU" dirty="0" smtClean="0"/>
              <a:t>под почтой </a:t>
            </a:r>
            <a:r>
              <a:rPr lang="ru-RU" dirty="0"/>
              <a:t>и электрические сети,  квартиры граждан, находящиеся в социальном найме.</a:t>
            </a:r>
          </a:p>
          <a:p>
            <a:endParaRPr lang="ru-RU" dirty="0"/>
          </a:p>
        </p:txBody>
      </p:sp>
      <p:graphicFrame>
        <p:nvGraphicFramePr>
          <p:cNvPr id="4" name="Диаграмма 3"/>
          <p:cNvGraphicFramePr/>
          <p:nvPr>
            <p:extLst>
              <p:ext uri="{D42A27DB-BD31-4B8C-83A1-F6EECF244321}">
                <p14:modId xmlns:p14="http://schemas.microsoft.com/office/powerpoint/2010/main" val="2960868559"/>
              </p:ext>
            </p:extLst>
          </p:nvPr>
        </p:nvGraphicFramePr>
        <p:xfrm>
          <a:off x="3230310" y="1538244"/>
          <a:ext cx="4956561" cy="21022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519290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Вопросы ЖКХ</a:t>
            </a:r>
            <a:endParaRPr lang="ru-RU" dirty="0"/>
          </a:p>
        </p:txBody>
      </p:sp>
      <p:sp>
        <p:nvSpPr>
          <p:cNvPr id="3" name="Объект 2"/>
          <p:cNvSpPr>
            <a:spLocks noGrp="1"/>
          </p:cNvSpPr>
          <p:nvPr>
            <p:ph idx="1"/>
          </p:nvPr>
        </p:nvSpPr>
        <p:spPr>
          <a:xfrm>
            <a:off x="677333" y="1606609"/>
            <a:ext cx="9099055" cy="4434753"/>
          </a:xfrm>
        </p:spPr>
        <p:txBody>
          <a:bodyPr/>
          <a:lstStyle/>
          <a:p>
            <a:pPr algn="just"/>
            <a:r>
              <a:rPr lang="ru-RU" dirty="0"/>
              <a:t>На территории Российской Федерации с 1 января 2019года вступил в силу  Федеральный закон от 24.06.1998 N 89-ФЗ </a:t>
            </a:r>
            <a:r>
              <a:rPr lang="ru-RU" dirty="0" smtClean="0"/>
              <a:t>«Об </a:t>
            </a:r>
            <a:r>
              <a:rPr lang="ru-RU" dirty="0"/>
              <a:t>отходах производства и </a:t>
            </a:r>
            <a:r>
              <a:rPr lang="ru-RU" dirty="0" smtClean="0"/>
              <a:t>потребления», </a:t>
            </a:r>
            <a:r>
              <a:rPr lang="ru-RU" dirty="0"/>
              <a:t>собственники твердых коммунальных отходов (далее </a:t>
            </a:r>
            <a:r>
              <a:rPr lang="ru-RU" dirty="0" smtClean="0"/>
              <a:t>– ТКО) </a:t>
            </a:r>
            <a:r>
              <a:rPr lang="ru-RU" dirty="0"/>
              <a:t>обязаны заключить договор на оказание услуг по обращению с ТКО с региональным оператором, в Иркутской области это  ООО «РТ-НЭО Иркутск», в зоне деятельности которого образуются ТКО и находятся места их накопления. Обязанность администрации - создать места (площадки накопления твердых коммунальных отходов и установить на них контейнеры. С момента вступления закона в силу  создано на территории 26 площадок по 2, 4- 5 контейнеров, всего 96 контейнеров и 1 бункер в ДНП «</a:t>
            </a:r>
            <a:r>
              <a:rPr lang="ru-RU" dirty="0" smtClean="0"/>
              <a:t>Миловиды».</a:t>
            </a:r>
            <a:endParaRPr lang="ru-RU" dirty="0"/>
          </a:p>
          <a:p>
            <a:endParaRPr lang="ru-RU" dirty="0"/>
          </a:p>
        </p:txBody>
      </p:sp>
    </p:spTree>
    <p:extLst>
      <p:ext uri="{BB962C8B-B14F-4D97-AF65-F5344CB8AC3E}">
        <p14:creationId xmlns:p14="http://schemas.microsoft.com/office/powerpoint/2010/main" val="2484512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483349"/>
            <a:ext cx="8596668" cy="5485885"/>
          </a:xfrm>
        </p:spPr>
        <p:txBody>
          <a:bodyPr/>
          <a:lstStyle/>
          <a:p>
            <a:pPr algn="ctr"/>
            <a:r>
              <a:rPr lang="ru-RU" dirty="0" smtClean="0"/>
              <a:t>В 2020 году мы получили субсидию  </a:t>
            </a:r>
            <a:r>
              <a:rPr lang="ru-RU" dirty="0" smtClean="0">
                <a:solidFill>
                  <a:srgbClr val="FF0000"/>
                </a:solidFill>
              </a:rPr>
              <a:t>1 965 900 руб. </a:t>
            </a:r>
            <a:r>
              <a:rPr lang="ru-RU" dirty="0" smtClean="0"/>
              <a:t>из областного бюджета и внесли из местного бюджета </a:t>
            </a:r>
            <a:r>
              <a:rPr lang="ru-RU" dirty="0" smtClean="0">
                <a:solidFill>
                  <a:srgbClr val="FF0000"/>
                </a:solidFill>
              </a:rPr>
              <a:t>81 912,05 руб. </a:t>
            </a:r>
            <a:r>
              <a:rPr lang="ru-RU" dirty="0" smtClean="0"/>
              <a:t>на создание мест накопления твердых коммунальных отходов. Установлено </a:t>
            </a:r>
            <a:r>
              <a:rPr lang="ru-RU" dirty="0" smtClean="0">
                <a:solidFill>
                  <a:srgbClr val="FF0000"/>
                </a:solidFill>
              </a:rPr>
              <a:t>9 площадок </a:t>
            </a:r>
            <a:r>
              <a:rPr lang="ru-RU" dirty="0" smtClean="0"/>
              <a:t>и приобретено </a:t>
            </a:r>
            <a:r>
              <a:rPr lang="ru-RU" dirty="0" smtClean="0">
                <a:solidFill>
                  <a:srgbClr val="FF0000"/>
                </a:solidFill>
              </a:rPr>
              <a:t>40 контейнеров</a:t>
            </a:r>
            <a:r>
              <a:rPr lang="ru-RU" dirty="0" smtClean="0"/>
              <a:t>. Общий объём средств </a:t>
            </a:r>
            <a:r>
              <a:rPr lang="ru-RU" dirty="0" smtClean="0">
                <a:solidFill>
                  <a:srgbClr val="FF0000"/>
                </a:solidFill>
              </a:rPr>
              <a:t>2 047 812,50 руб. </a:t>
            </a:r>
          </a:p>
          <a:p>
            <a:endParaRPr lang="ru-RU" dirty="0"/>
          </a:p>
        </p:txBody>
      </p:sp>
      <p:sp>
        <p:nvSpPr>
          <p:cNvPr id="4" name="AutoShape 2" descr="https://apf.mail.ru/cgi-bin/readmsg?id=16135272110695376099;0;1&amp;exif=1&amp;full=1&amp;x-email=dzerginskoemo%40mail.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1974077"/>
            <a:ext cx="5326876" cy="399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216" y="1974077"/>
            <a:ext cx="5244267" cy="3995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51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070" y="213645"/>
            <a:ext cx="4779947" cy="358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https://apf.mail.ru/cgi-bin/readmsg?id=16135272110695376099;0;5&amp;exif=1&amp;full=1&amp;x-email=dzerginskoemo%40mail.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5600" y="2446232"/>
            <a:ext cx="5369608" cy="4027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9887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9228" y="653142"/>
            <a:ext cx="10515600" cy="3956277"/>
          </a:xfrm>
        </p:spPr>
        <p:txBody>
          <a:bodyPr>
            <a:normAutofit/>
          </a:bodyPr>
          <a:lstStyle/>
          <a:p>
            <a:pPr marL="0" indent="0" algn="ctr">
              <a:buNone/>
            </a:pPr>
            <a:r>
              <a:rPr lang="ru-RU" dirty="0"/>
              <a:t>	 </a:t>
            </a:r>
            <a:endParaRPr lang="ru-RU" sz="3200" u="sng" dirty="0"/>
          </a:p>
          <a:p>
            <a:r>
              <a:rPr lang="ru-RU" dirty="0">
                <a:solidFill>
                  <a:schemeClr val="tx1"/>
                </a:solidFill>
              </a:rPr>
              <a:t>На 1 января </a:t>
            </a:r>
            <a:r>
              <a:rPr lang="ru-RU" dirty="0" smtClean="0">
                <a:solidFill>
                  <a:schemeClr val="tx1"/>
                </a:solidFill>
              </a:rPr>
              <a:t>2020 </a:t>
            </a:r>
            <a:r>
              <a:rPr lang="ru-RU" dirty="0">
                <a:solidFill>
                  <a:schemeClr val="tx1"/>
                </a:solidFill>
              </a:rPr>
              <a:t>года численность населения  согласно статданных составила </a:t>
            </a:r>
            <a:r>
              <a:rPr lang="ru-RU" dirty="0" smtClean="0">
                <a:solidFill>
                  <a:srgbClr val="FF0000"/>
                </a:solidFill>
              </a:rPr>
              <a:t>3049 </a:t>
            </a:r>
            <a:r>
              <a:rPr lang="ru-RU" dirty="0">
                <a:solidFill>
                  <a:schemeClr val="tx1"/>
                </a:solidFill>
              </a:rPr>
              <a:t>человек. На слайде показан рост </a:t>
            </a:r>
            <a:r>
              <a:rPr lang="ru-RU" dirty="0" smtClean="0">
                <a:solidFill>
                  <a:schemeClr val="tx1"/>
                </a:solidFill>
              </a:rPr>
              <a:t>населения за последние 4 года.</a:t>
            </a:r>
            <a:endParaRPr lang="ru-RU" dirty="0">
              <a:solidFill>
                <a:schemeClr val="tx1"/>
              </a:solidFill>
            </a:endParaRPr>
          </a:p>
          <a:p>
            <a:endParaRPr lang="ru-RU" dirty="0"/>
          </a:p>
        </p:txBody>
      </p:sp>
      <p:graphicFrame>
        <p:nvGraphicFramePr>
          <p:cNvPr id="9" name="Диаграмма 8"/>
          <p:cNvGraphicFramePr/>
          <p:nvPr>
            <p:extLst>
              <p:ext uri="{D42A27DB-BD31-4B8C-83A1-F6EECF244321}">
                <p14:modId xmlns:p14="http://schemas.microsoft.com/office/powerpoint/2010/main" val="555362892"/>
              </p:ext>
            </p:extLst>
          </p:nvPr>
        </p:nvGraphicFramePr>
        <p:xfrm>
          <a:off x="4349808" y="1683521"/>
          <a:ext cx="7383567" cy="5044471"/>
        </p:xfrm>
        <a:graphic>
          <a:graphicData uri="http://schemas.openxmlformats.org/drawingml/2006/chart">
            <c:chart xmlns:c="http://schemas.openxmlformats.org/drawingml/2006/chart" xmlns:r="http://schemas.openxmlformats.org/officeDocument/2006/relationships" r:id="rId2"/>
          </a:graphicData>
        </a:graphic>
      </p:graphicFrame>
      <p:sp>
        <p:nvSpPr>
          <p:cNvPr id="2" name="Прямоугольник 1"/>
          <p:cNvSpPr/>
          <p:nvPr/>
        </p:nvSpPr>
        <p:spPr>
          <a:xfrm>
            <a:off x="4349809" y="393106"/>
            <a:ext cx="2427005" cy="42729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sz="2800" dirty="0"/>
              <a:t>Население</a:t>
            </a:r>
          </a:p>
        </p:txBody>
      </p:sp>
      <p:sp>
        <p:nvSpPr>
          <p:cNvPr id="5" name="Прямоугольник 4"/>
          <p:cNvSpPr/>
          <p:nvPr/>
        </p:nvSpPr>
        <p:spPr>
          <a:xfrm>
            <a:off x="0" y="3046358"/>
            <a:ext cx="4999290" cy="1179810"/>
          </a:xfrm>
          <a:prstGeom prst="rect">
            <a:avLst/>
          </a:prstGeom>
        </p:spPr>
        <p:txBody>
          <a:bodyPr wrap="square">
            <a:spAutoFit/>
          </a:bodyPr>
          <a:lstStyle/>
          <a:p>
            <a:pPr lvl="0">
              <a:spcBef>
                <a:spcPts val="1000"/>
              </a:spcBef>
              <a:buClr>
                <a:srgbClr val="90C226"/>
              </a:buClr>
              <a:buSzPct val="80000"/>
            </a:pPr>
            <a:r>
              <a:rPr lang="ru-RU" u="sng" dirty="0" smtClean="0">
                <a:solidFill>
                  <a:prstClr val="black">
                    <a:lumMod val="75000"/>
                    <a:lumOff val="25000"/>
                  </a:prstClr>
                </a:solidFill>
              </a:rPr>
              <a:t>детское население</a:t>
            </a:r>
            <a:r>
              <a:rPr lang="ru-RU" dirty="0" smtClean="0">
                <a:solidFill>
                  <a:prstClr val="black">
                    <a:lumMod val="75000"/>
                    <a:lumOff val="25000"/>
                  </a:prstClr>
                </a:solidFill>
              </a:rPr>
              <a:t> - 770 </a:t>
            </a:r>
            <a:r>
              <a:rPr lang="ru-RU" dirty="0">
                <a:solidFill>
                  <a:prstClr val="black">
                    <a:lumMod val="75000"/>
                    <a:lumOff val="25000"/>
                  </a:prstClr>
                </a:solidFill>
              </a:rPr>
              <a:t>чел.</a:t>
            </a:r>
          </a:p>
          <a:p>
            <a:pPr lvl="0">
              <a:spcBef>
                <a:spcPts val="1000"/>
              </a:spcBef>
              <a:buClr>
                <a:srgbClr val="90C226"/>
              </a:buClr>
              <a:buSzPct val="80000"/>
            </a:pPr>
            <a:r>
              <a:rPr lang="ru-RU" u="sng" dirty="0" smtClean="0">
                <a:solidFill>
                  <a:prstClr val="black">
                    <a:lumMod val="75000"/>
                    <a:lumOff val="25000"/>
                  </a:prstClr>
                </a:solidFill>
              </a:rPr>
              <a:t>трудоспособное население </a:t>
            </a:r>
            <a:r>
              <a:rPr lang="ru-RU" dirty="0" smtClean="0">
                <a:solidFill>
                  <a:prstClr val="black">
                    <a:lumMod val="75000"/>
                    <a:lumOff val="25000"/>
                  </a:prstClr>
                </a:solidFill>
              </a:rPr>
              <a:t>– 1566 чел.</a:t>
            </a:r>
          </a:p>
          <a:p>
            <a:pPr lvl="0">
              <a:spcBef>
                <a:spcPts val="1000"/>
              </a:spcBef>
              <a:buClr>
                <a:srgbClr val="90C226"/>
              </a:buClr>
              <a:buSzPct val="80000"/>
            </a:pPr>
            <a:r>
              <a:rPr lang="ru-RU" u="sng" dirty="0">
                <a:solidFill>
                  <a:prstClr val="black">
                    <a:lumMod val="75000"/>
                    <a:lumOff val="25000"/>
                  </a:prstClr>
                </a:solidFill>
              </a:rPr>
              <a:t>с</a:t>
            </a:r>
            <a:r>
              <a:rPr lang="ru-RU" u="sng" dirty="0" smtClean="0">
                <a:solidFill>
                  <a:prstClr val="black">
                    <a:lumMod val="75000"/>
                    <a:lumOff val="25000"/>
                  </a:prstClr>
                </a:solidFill>
              </a:rPr>
              <a:t>тарше трудоспособного возраста </a:t>
            </a:r>
            <a:r>
              <a:rPr lang="ru-RU" dirty="0" smtClean="0">
                <a:solidFill>
                  <a:prstClr val="black">
                    <a:lumMod val="75000"/>
                    <a:lumOff val="25000"/>
                  </a:prstClr>
                </a:solidFill>
              </a:rPr>
              <a:t>– 713 чел.</a:t>
            </a:r>
            <a:endParaRPr lang="ru-RU" dirty="0">
              <a:solidFill>
                <a:prstClr val="black">
                  <a:lumMod val="75000"/>
                  <a:lumOff val="25000"/>
                </a:prstClr>
              </a:solidFill>
            </a:endParaRPr>
          </a:p>
        </p:txBody>
      </p:sp>
    </p:spTree>
    <p:extLst>
      <p:ext uri="{BB962C8B-B14F-4D97-AF65-F5344CB8AC3E}">
        <p14:creationId xmlns:p14="http://schemas.microsoft.com/office/powerpoint/2010/main" val="2782613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200" dirty="0"/>
              <a:t>Все контейнерные площадки  для сбора твердых коммунальных отходов на территории Дзержинского муниципального образования согласованны с </a:t>
            </a:r>
            <a:r>
              <a:rPr lang="ru-RU" sz="2200" dirty="0" err="1" smtClean="0"/>
              <a:t>Роспотребнадзором</a:t>
            </a:r>
            <a:r>
              <a:rPr lang="ru-RU" sz="2200" dirty="0" smtClean="0"/>
              <a:t>.</a:t>
            </a:r>
            <a:endParaRPr lang="ru-RU" sz="2200" dirty="0"/>
          </a:p>
        </p:txBody>
      </p:sp>
      <p:pic>
        <p:nvPicPr>
          <p:cNvPr id="1026" name="Picture 2" descr="\\Desktop-lgigbas\обмен администрация\ТКО\контейнерные площадки\заключение.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579" y="1699742"/>
            <a:ext cx="3837062" cy="507279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esktop-lgigbas\обмен администрация\ТКО\контейнерные площадки\заключение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1048" y="1803163"/>
            <a:ext cx="3606361" cy="496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158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677334" y="609600"/>
            <a:ext cx="9722898" cy="2466886"/>
          </a:xfrm>
        </p:spPr>
        <p:txBody>
          <a:bodyPr>
            <a:noAutofit/>
          </a:bodyPr>
          <a:lstStyle/>
          <a:p>
            <a:pPr algn="ctr"/>
            <a:r>
              <a:rPr lang="ru-RU" sz="2400" dirty="0"/>
              <a:t>Сбор и вывоз ТКО  с контейнерных площадок осуществляет региональных оператор ООО «РТ-НЭО Иркутск» 4 раза в неделю. Жалоб на вывоз мусора нет.</a:t>
            </a:r>
            <a:br>
              <a:rPr lang="ru-RU" sz="2400" dirty="0"/>
            </a:br>
            <a:r>
              <a:rPr lang="ru-RU" sz="2400" dirty="0"/>
              <a:t>На проведение месячников по санитарной очистки территории   за год было направлено – </a:t>
            </a:r>
            <a:r>
              <a:rPr lang="ru-RU" sz="2400" dirty="0">
                <a:solidFill>
                  <a:srgbClr val="FF0000"/>
                </a:solidFill>
              </a:rPr>
              <a:t>60 000 тыс. руб.</a:t>
            </a:r>
            <a:r>
              <a:rPr lang="ru-RU" sz="2400" dirty="0"/>
              <a:t/>
            </a:r>
            <a:br>
              <a:rPr lang="ru-RU" sz="2400" dirty="0"/>
            </a:br>
            <a:endParaRPr lang="ru-RU" sz="2400" dirty="0"/>
          </a:p>
        </p:txBody>
      </p:sp>
    </p:spTree>
    <p:extLst>
      <p:ext uri="{BB962C8B-B14F-4D97-AF65-F5344CB8AC3E}">
        <p14:creationId xmlns:p14="http://schemas.microsoft.com/office/powerpoint/2010/main" val="3523050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599"/>
            <a:ext cx="9244333" cy="2167783"/>
          </a:xfrm>
        </p:spPr>
        <p:txBody>
          <a:bodyPr>
            <a:normAutofit fontScale="90000"/>
          </a:bodyPr>
          <a:lstStyle/>
          <a:p>
            <a:pPr algn="ctr"/>
            <a:r>
              <a:rPr lang="ru-RU" dirty="0"/>
              <a:t>ООО УК « </a:t>
            </a:r>
            <a:r>
              <a:rPr lang="ru-RU" dirty="0" err="1"/>
              <a:t>Ушаковская</a:t>
            </a:r>
            <a:r>
              <a:rPr lang="ru-RU" dirty="0"/>
              <a:t>»  выполнили работы по замене аварийного участка канализации и обустройство выгребной ямы для дома пер. Парковый 2.</a:t>
            </a:r>
            <a:br>
              <a:rPr lang="ru-RU" dirty="0"/>
            </a:br>
            <a:endParaRPr lang="ru-RU"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2363" y="2956846"/>
            <a:ext cx="4882497" cy="366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304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914401"/>
            <a:ext cx="9381066" cy="5126962"/>
          </a:xfrm>
        </p:spPr>
        <p:txBody>
          <a:bodyPr/>
          <a:lstStyle/>
          <a:p>
            <a:pPr algn="just"/>
            <a:r>
              <a:rPr lang="ru-RU" dirty="0"/>
              <a:t>В целях соблюдения права на благоприятные условия  жизнедеятельности, прав и законных интересов правообладателей земельных участков и объектов капитального строительства заключен договор   на сумму   </a:t>
            </a:r>
            <a:r>
              <a:rPr lang="ru-RU" dirty="0">
                <a:solidFill>
                  <a:srgbClr val="FF0000"/>
                </a:solidFill>
              </a:rPr>
              <a:t>100 997 руб. </a:t>
            </a:r>
            <a:r>
              <a:rPr lang="ru-RU" dirty="0"/>
              <a:t>по внесению изменений в Генеральный план Дзержинского МО по внесению изменений в ПЗЗ – </a:t>
            </a:r>
            <a:r>
              <a:rPr lang="ru-RU">
                <a:solidFill>
                  <a:srgbClr val="FF0000"/>
                </a:solidFill>
              </a:rPr>
              <a:t>100 </a:t>
            </a:r>
            <a:r>
              <a:rPr lang="ru-RU" smtClean="0">
                <a:solidFill>
                  <a:srgbClr val="FF0000"/>
                </a:solidFill>
              </a:rPr>
              <a:t>099</a:t>
            </a:r>
            <a:r>
              <a:rPr lang="ru-RU" dirty="0">
                <a:solidFill>
                  <a:srgbClr val="FF0000"/>
                </a:solidFill>
              </a:rPr>
              <a:t>  руб. </a:t>
            </a:r>
            <a:r>
              <a:rPr lang="ru-RU" dirty="0"/>
              <a:t>В настоящее время генплан находится на согласовании в Правительстве РФ и Иркутской области.</a:t>
            </a:r>
          </a:p>
        </p:txBody>
      </p:sp>
    </p:spTree>
    <p:extLst>
      <p:ext uri="{BB962C8B-B14F-4D97-AF65-F5344CB8AC3E}">
        <p14:creationId xmlns:p14="http://schemas.microsoft.com/office/powerpoint/2010/main" val="2464760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299104"/>
            <a:ext cx="8596668" cy="675118"/>
          </a:xfrm>
        </p:spPr>
        <p:txBody>
          <a:bodyPr>
            <a:normAutofit fontScale="90000"/>
          </a:bodyPr>
          <a:lstStyle/>
          <a:p>
            <a:pPr algn="ctr"/>
            <a:r>
              <a:rPr lang="ru-RU" dirty="0" smtClean="0"/>
              <a:t>Уличное освещение</a:t>
            </a:r>
            <a:br>
              <a:rPr lang="ru-RU" dirty="0" smtClean="0"/>
            </a:br>
            <a:r>
              <a:rPr lang="ru-RU" dirty="0" smtClean="0"/>
              <a:t> </a:t>
            </a:r>
            <a:endParaRPr lang="ru-RU" dirty="0"/>
          </a:p>
        </p:txBody>
      </p:sp>
      <p:sp>
        <p:nvSpPr>
          <p:cNvPr id="3" name="Объект 2"/>
          <p:cNvSpPr>
            <a:spLocks noGrp="1"/>
          </p:cNvSpPr>
          <p:nvPr>
            <p:ph idx="1"/>
          </p:nvPr>
        </p:nvSpPr>
        <p:spPr>
          <a:xfrm>
            <a:off x="623843" y="897309"/>
            <a:ext cx="10246407" cy="3418317"/>
          </a:xfrm>
        </p:spPr>
        <p:txBody>
          <a:bodyPr>
            <a:normAutofit fontScale="92500" lnSpcReduction="20000"/>
          </a:bodyPr>
          <a:lstStyle/>
          <a:p>
            <a:pPr algn="ctr"/>
            <a:r>
              <a:rPr lang="ru-RU" dirty="0"/>
              <a:t>Одним из важных направлений в работе администрации – уличное освещение. На протяжении 7 лет администрация  осуществляет монтаж и замену светильников на экономичные светодиодные. </a:t>
            </a:r>
            <a:r>
              <a:rPr lang="ru-RU" dirty="0" smtClean="0"/>
              <a:t>В </a:t>
            </a:r>
            <a:r>
              <a:rPr lang="ru-RU" dirty="0"/>
              <a:t>этом году Провели работы по  </a:t>
            </a:r>
            <a:r>
              <a:rPr lang="ru-RU" dirty="0" smtClean="0"/>
              <a:t>освещению:</a:t>
            </a:r>
          </a:p>
          <a:p>
            <a:pPr marL="0" indent="0" algn="just">
              <a:buNone/>
            </a:pPr>
            <a:r>
              <a:rPr lang="ru-RU" dirty="0"/>
              <a:t>-</a:t>
            </a:r>
            <a:r>
              <a:rPr lang="ru-RU" dirty="0" smtClean="0"/>
              <a:t>ул</a:t>
            </a:r>
            <a:r>
              <a:rPr lang="ru-RU" dirty="0"/>
              <a:t>. </a:t>
            </a:r>
            <a:r>
              <a:rPr lang="ru-RU" dirty="0" smtClean="0"/>
              <a:t>Рябиновая</a:t>
            </a:r>
          </a:p>
          <a:p>
            <a:pPr marL="0" indent="0" algn="just">
              <a:buNone/>
            </a:pPr>
            <a:r>
              <a:rPr lang="ru-RU" dirty="0" smtClean="0"/>
              <a:t>-ул</a:t>
            </a:r>
            <a:r>
              <a:rPr lang="ru-RU" dirty="0"/>
              <a:t>. </a:t>
            </a:r>
            <a:r>
              <a:rPr lang="ru-RU" dirty="0" err="1" smtClean="0"/>
              <a:t>Ушаковская</a:t>
            </a:r>
            <a:r>
              <a:rPr lang="ru-RU" dirty="0" smtClean="0"/>
              <a:t>;</a:t>
            </a:r>
          </a:p>
          <a:p>
            <a:pPr marL="0" indent="0" algn="just">
              <a:buNone/>
            </a:pPr>
            <a:r>
              <a:rPr lang="ru-RU" dirty="0" smtClean="0"/>
              <a:t>-пер</a:t>
            </a:r>
            <a:r>
              <a:rPr lang="ru-RU" dirty="0"/>
              <a:t>. Весенний на сумму </a:t>
            </a:r>
            <a:r>
              <a:rPr lang="ru-RU" dirty="0">
                <a:solidFill>
                  <a:srgbClr val="FF0000"/>
                </a:solidFill>
              </a:rPr>
              <a:t>155 373 </a:t>
            </a:r>
            <a:r>
              <a:rPr lang="ru-RU" dirty="0" smtClean="0">
                <a:solidFill>
                  <a:srgbClr val="FF0000"/>
                </a:solidFill>
              </a:rPr>
              <a:t>руб.</a:t>
            </a:r>
            <a:r>
              <a:rPr lang="ru-RU" dirty="0" smtClean="0"/>
              <a:t>  </a:t>
            </a:r>
            <a:r>
              <a:rPr lang="ru-RU" dirty="0"/>
              <a:t>За счет  программы «Народные инициативы</a:t>
            </a:r>
            <a:r>
              <a:rPr lang="ru-RU" dirty="0" smtClean="0"/>
              <a:t>». </a:t>
            </a:r>
            <a:endParaRPr lang="ru-RU" dirty="0"/>
          </a:p>
          <a:p>
            <a:pPr algn="just"/>
            <a:r>
              <a:rPr lang="ru-RU" dirty="0"/>
              <a:t>Установили столбы и провели </a:t>
            </a:r>
            <a:r>
              <a:rPr lang="ru-RU" dirty="0" smtClean="0"/>
              <a:t>освещение:</a:t>
            </a:r>
          </a:p>
          <a:p>
            <a:pPr marL="0" indent="0" algn="just">
              <a:buNone/>
            </a:pPr>
            <a:r>
              <a:rPr lang="ru-RU" dirty="0"/>
              <a:t>-</a:t>
            </a:r>
            <a:r>
              <a:rPr lang="ru-RU" dirty="0" smtClean="0"/>
              <a:t>пер</a:t>
            </a:r>
            <a:r>
              <a:rPr lang="ru-RU" dirty="0"/>
              <a:t>. Строителей на сумму </a:t>
            </a:r>
            <a:r>
              <a:rPr lang="ru-RU" dirty="0">
                <a:solidFill>
                  <a:srgbClr val="FF0000"/>
                </a:solidFill>
              </a:rPr>
              <a:t>599 653 </a:t>
            </a:r>
            <a:r>
              <a:rPr lang="ru-RU" dirty="0" smtClean="0">
                <a:solidFill>
                  <a:srgbClr val="FF0000"/>
                </a:solidFill>
              </a:rPr>
              <a:t>руб.</a:t>
            </a:r>
          </a:p>
          <a:p>
            <a:pPr marL="0" indent="0" algn="just">
              <a:buNone/>
            </a:pPr>
            <a:r>
              <a:rPr lang="ru-RU" dirty="0"/>
              <a:t>-</a:t>
            </a:r>
            <a:r>
              <a:rPr lang="ru-RU" dirty="0" smtClean="0"/>
              <a:t>ул</a:t>
            </a:r>
            <a:r>
              <a:rPr lang="ru-RU" dirty="0"/>
              <a:t>. Фермерская на сумму </a:t>
            </a:r>
            <a:r>
              <a:rPr lang="ru-RU" dirty="0">
                <a:solidFill>
                  <a:srgbClr val="FF0000"/>
                </a:solidFill>
              </a:rPr>
              <a:t>359 763,76 руб. </a:t>
            </a:r>
          </a:p>
          <a:p>
            <a:pPr algn="just"/>
            <a:r>
              <a:rPr lang="ru-RU" dirty="0"/>
              <a:t>На оплату электроэнергии за уличное освещение в </a:t>
            </a:r>
            <a:r>
              <a:rPr lang="ru-RU" dirty="0" smtClean="0"/>
              <a:t>2020 году </a:t>
            </a:r>
            <a:r>
              <a:rPr lang="ru-RU" dirty="0"/>
              <a:t>направлено бюджетных средств в сумме  </a:t>
            </a:r>
            <a:r>
              <a:rPr lang="ru-RU" dirty="0">
                <a:solidFill>
                  <a:srgbClr val="FF0000"/>
                </a:solidFill>
              </a:rPr>
              <a:t>479 </a:t>
            </a:r>
            <a:r>
              <a:rPr lang="ru-RU" dirty="0" err="1">
                <a:solidFill>
                  <a:srgbClr val="FF0000"/>
                </a:solidFill>
              </a:rPr>
              <a:t>тыс.руб</a:t>
            </a:r>
            <a:r>
              <a:rPr lang="ru-RU" dirty="0">
                <a:solidFill>
                  <a:srgbClr val="FF0000"/>
                </a:solidFill>
              </a:rPr>
              <a:t>. </a:t>
            </a:r>
            <a:endParaRPr lang="ru-RU" dirty="0"/>
          </a:p>
          <a:p>
            <a:endParaRPr lang="ru-RU" dirty="0"/>
          </a:p>
        </p:txBody>
      </p:sp>
      <p:graphicFrame>
        <p:nvGraphicFramePr>
          <p:cNvPr id="4" name="Диаграмма 3"/>
          <p:cNvGraphicFramePr/>
          <p:nvPr>
            <p:extLst>
              <p:ext uri="{D42A27DB-BD31-4B8C-83A1-F6EECF244321}">
                <p14:modId xmlns:p14="http://schemas.microsoft.com/office/powerpoint/2010/main" val="3643729895"/>
              </p:ext>
            </p:extLst>
          </p:nvPr>
        </p:nvGraphicFramePr>
        <p:xfrm>
          <a:off x="2435552" y="4191713"/>
          <a:ext cx="5759864" cy="25893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9885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2020\Освещение\IMG-20200722-WA0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2406" y="479750"/>
            <a:ext cx="4386307" cy="584840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2020\Освещение\IMG-20200722-WA00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2763" y="419929"/>
            <a:ext cx="4386307" cy="584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73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Автодорожная сеть</a:t>
            </a:r>
            <a:endParaRPr lang="ru-RU" b="1" dirty="0"/>
          </a:p>
        </p:txBody>
      </p:sp>
      <p:sp>
        <p:nvSpPr>
          <p:cNvPr id="3" name="Объект 2"/>
          <p:cNvSpPr>
            <a:spLocks noGrp="1"/>
          </p:cNvSpPr>
          <p:nvPr>
            <p:ph idx="1"/>
          </p:nvPr>
        </p:nvSpPr>
        <p:spPr>
          <a:xfrm>
            <a:off x="677333" y="1401511"/>
            <a:ext cx="9500707" cy="4639852"/>
          </a:xfrm>
        </p:spPr>
        <p:txBody>
          <a:bodyPr>
            <a:normAutofit lnSpcReduction="10000"/>
          </a:bodyPr>
          <a:lstStyle/>
          <a:p>
            <a:pPr algn="just"/>
            <a:r>
              <a:rPr lang="ru-RU" dirty="0"/>
              <a:t>Асфальтированная дорога по ул. Центральная, Производственная, Стахановская находится в собственности Иркутской области, за ее обслуживание отвечает Дирекция автодорог Иркутской области, которая  регулярно проводит работы по очистке улиц.  Дирекция автодорог неоднократно вывозила с Центральных улиц поселка снег и очищала тротуары, в 2020 году провела ремонт дороги «Иркутск-</a:t>
            </a:r>
            <a:r>
              <a:rPr lang="ru-RU" dirty="0" err="1"/>
              <a:t>Б.Голоустное</a:t>
            </a:r>
            <a:r>
              <a:rPr lang="ru-RU" dirty="0"/>
              <a:t>» </a:t>
            </a:r>
            <a:r>
              <a:rPr lang="ru-RU" dirty="0" smtClean="0">
                <a:solidFill>
                  <a:srgbClr val="FF0000"/>
                </a:solidFill>
              </a:rPr>
              <a:t>и </a:t>
            </a:r>
            <a:r>
              <a:rPr lang="ru-RU" dirty="0">
                <a:solidFill>
                  <a:srgbClr val="FF0000"/>
                </a:solidFill>
              </a:rPr>
              <a:t>по обращению администрации Дзержинского МО установили знаки и «лежачий полицейский» </a:t>
            </a:r>
            <a:r>
              <a:rPr lang="ru-RU" dirty="0" smtClean="0">
                <a:solidFill>
                  <a:srgbClr val="FF0000"/>
                </a:solidFill>
              </a:rPr>
              <a:t>на </a:t>
            </a:r>
            <a:r>
              <a:rPr lang="ru-RU" dirty="0" err="1">
                <a:solidFill>
                  <a:srgbClr val="FF0000"/>
                </a:solidFill>
              </a:rPr>
              <a:t>ул.Дорожная</a:t>
            </a:r>
            <a:r>
              <a:rPr lang="ru-RU" dirty="0">
                <a:solidFill>
                  <a:srgbClr val="FF0000"/>
                </a:solidFill>
              </a:rPr>
              <a:t>. </a:t>
            </a:r>
          </a:p>
          <a:p>
            <a:pPr marL="0" indent="0" algn="just">
              <a:buNone/>
            </a:pPr>
            <a:endParaRPr lang="ru-RU" dirty="0"/>
          </a:p>
          <a:p>
            <a:pPr algn="just"/>
            <a:r>
              <a:rPr lang="ru-RU" dirty="0" smtClean="0"/>
              <a:t>Проблемная </a:t>
            </a:r>
            <a:r>
              <a:rPr lang="ru-RU" dirty="0"/>
              <a:t>территория - участок вдоль </a:t>
            </a:r>
            <a:r>
              <a:rPr lang="ru-RU" dirty="0" err="1"/>
              <a:t>Голоустненского</a:t>
            </a:r>
            <a:r>
              <a:rPr lang="ru-RU" dirty="0"/>
              <a:t> тракта. Во-первых, его нужно  осветить, особенно дорогу от границы с Иркутском до микрорайона «Современник». Во-вторых, вдоль </a:t>
            </a:r>
            <a:r>
              <a:rPr lang="ru-RU" dirty="0" err="1"/>
              <a:t>Голоустненского</a:t>
            </a:r>
            <a:r>
              <a:rPr lang="ru-RU" dirty="0"/>
              <a:t> тракта жители ходят пешком, и для их безопасности необходим  тротуар. Проблема заключается в том, что это дорога областного значения. Вопрос об асфальтировании пешеходного пути я ставила перед региональной дорожной службой, об освещении - перед Дирекцией автодорог Иркутской области.  В 2021 году вопрос по освещению трассы  до ДНП «Миловиды» </a:t>
            </a:r>
            <a:r>
              <a:rPr lang="ru-RU" dirty="0" smtClean="0"/>
              <a:t>обещают решить.</a:t>
            </a:r>
            <a:endParaRPr lang="ru-RU" dirty="0"/>
          </a:p>
          <a:p>
            <a:endParaRPr lang="ru-RU" dirty="0"/>
          </a:p>
        </p:txBody>
      </p:sp>
    </p:spTree>
    <p:extLst>
      <p:ext uri="{BB962C8B-B14F-4D97-AF65-F5344CB8AC3E}">
        <p14:creationId xmlns:p14="http://schemas.microsoft.com/office/powerpoint/2010/main" val="3286404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418745"/>
            <a:ext cx="8868318" cy="5622618"/>
          </a:xfrm>
        </p:spPr>
        <p:txBody>
          <a:bodyPr/>
          <a:lstStyle/>
          <a:p>
            <a:pPr algn="ctr"/>
            <a:r>
              <a:rPr lang="ru-RU" sz="2800" dirty="0"/>
              <a:t>В 2020 году заключили  договор на обслуживании дорог общего пользования местного значения в летний и зимний период  </a:t>
            </a:r>
            <a:r>
              <a:rPr lang="ru-RU" sz="2800" dirty="0" smtClean="0"/>
              <a:t>израсходовано </a:t>
            </a:r>
          </a:p>
          <a:p>
            <a:pPr marL="0" indent="0" algn="ctr">
              <a:buNone/>
            </a:pPr>
            <a:r>
              <a:rPr lang="ru-RU" sz="2800" dirty="0" smtClean="0">
                <a:solidFill>
                  <a:srgbClr val="FF0000"/>
                </a:solidFill>
              </a:rPr>
              <a:t>61,2 </a:t>
            </a:r>
            <a:r>
              <a:rPr lang="ru-RU" sz="2800" dirty="0" err="1">
                <a:solidFill>
                  <a:srgbClr val="FF0000"/>
                </a:solidFill>
              </a:rPr>
              <a:t>тыс.руб</a:t>
            </a:r>
            <a:r>
              <a:rPr lang="ru-RU" sz="2800" dirty="0">
                <a:solidFill>
                  <a:srgbClr val="FF0000"/>
                </a:solidFill>
              </a:rPr>
              <a:t>.</a:t>
            </a:r>
          </a:p>
          <a:p>
            <a:pPr algn="ctr"/>
            <a:r>
              <a:rPr lang="ru-RU" sz="2800" dirty="0"/>
              <a:t>Согласно программе Дзержинского МО  «Развитие автомобильных дорог общего пользования  местного значения на 2018-2020г.» </a:t>
            </a:r>
            <a:r>
              <a:rPr lang="ru-RU" sz="2800" dirty="0" smtClean="0"/>
              <a:t>проведены следующие  </a:t>
            </a:r>
            <a:r>
              <a:rPr lang="ru-RU" sz="2800" dirty="0"/>
              <a:t>работы :</a:t>
            </a:r>
          </a:p>
          <a:p>
            <a:endParaRPr lang="ru-RU" dirty="0"/>
          </a:p>
        </p:txBody>
      </p:sp>
    </p:spTree>
    <p:extLst>
      <p:ext uri="{BB962C8B-B14F-4D97-AF65-F5344CB8AC3E}">
        <p14:creationId xmlns:p14="http://schemas.microsoft.com/office/powerpoint/2010/main" val="3510355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a:t>Р</a:t>
            </a:r>
            <a:r>
              <a:rPr lang="ru-RU" b="1" dirty="0" smtClean="0"/>
              <a:t>емонт </a:t>
            </a:r>
            <a:r>
              <a:rPr lang="ru-RU" b="1" dirty="0"/>
              <a:t>дорожного покрытия </a:t>
            </a:r>
            <a:r>
              <a:rPr lang="ru-RU" b="1" dirty="0" smtClean="0"/>
              <a:t/>
            </a:r>
            <a:br>
              <a:rPr lang="ru-RU" b="1" dirty="0" smtClean="0"/>
            </a:br>
            <a:r>
              <a:rPr lang="ru-RU" b="1" dirty="0" smtClean="0"/>
              <a:t>ул</a:t>
            </a:r>
            <a:r>
              <a:rPr lang="ru-RU" b="1" dirty="0"/>
              <a:t>. Родниковая</a:t>
            </a:r>
            <a:r>
              <a:rPr lang="ru-RU" dirty="0"/>
              <a:t> – </a:t>
            </a:r>
            <a:r>
              <a:rPr lang="ru-RU" u="sng" dirty="0">
                <a:solidFill>
                  <a:srgbClr val="FF0000"/>
                </a:solidFill>
              </a:rPr>
              <a:t>4 407 946,44 руб.</a:t>
            </a:r>
            <a:r>
              <a:rPr lang="ru-RU" dirty="0"/>
              <a:t/>
            </a:r>
            <a:br>
              <a:rPr lang="ru-RU" dirty="0"/>
            </a:br>
            <a:endParaRPr lang="ru-RU" dirty="0"/>
          </a:p>
        </p:txBody>
      </p:sp>
      <p:pic>
        <p:nvPicPr>
          <p:cNvPr id="4098" name="Picture 2" descr="E:\2020\Родниковая до\IMG_20200623_081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7801" y="1854438"/>
            <a:ext cx="3425795" cy="45677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2020\Родниковая до\IMG_20200623_0813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3144" y="1820254"/>
            <a:ext cx="3477070" cy="4636093"/>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375305" y="2931207"/>
            <a:ext cx="1897166" cy="1207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ДО</a:t>
            </a:r>
            <a:endParaRPr lang="ru-RU" dirty="0"/>
          </a:p>
        </p:txBody>
      </p:sp>
    </p:spTree>
    <p:extLst>
      <p:ext uri="{BB962C8B-B14F-4D97-AF65-F5344CB8AC3E}">
        <p14:creationId xmlns:p14="http://schemas.microsoft.com/office/powerpoint/2010/main" val="3173765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2020\Родниковая после закладывания труб\IMG_20200626_0852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772" y="1162228"/>
            <a:ext cx="3650123" cy="486683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2020\Родниковая после закладывания труб\IMG_20200626_0857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030" y="1358781"/>
            <a:ext cx="3526031" cy="47013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2020\Родниковая после закладывания труб\IMG_20200626_0856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3730" y="1162228"/>
            <a:ext cx="3304018" cy="4866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101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8745" y="543754"/>
            <a:ext cx="11425726" cy="5540852"/>
          </a:xfrm>
        </p:spPr>
        <p:txBody>
          <a:bodyPr>
            <a:normAutofit/>
          </a:bodyPr>
          <a:lstStyle/>
          <a:p>
            <a:pPr marL="0" indent="0" algn="just">
              <a:buNone/>
            </a:pPr>
            <a:r>
              <a:rPr lang="ru-RU" sz="3200" dirty="0">
                <a:solidFill>
                  <a:schemeClr val="tx1"/>
                </a:solidFill>
              </a:rPr>
              <a:t>Деятельность Главы и администрации сельского поселения по решению вопросов местного значения осуществлялась во взаимодействии с администрацией района, депутатским корпусом, жителями поселения, индивидуальными предпринимателями, руководителями предприятий, организаций, учреждений, расположенных на территории п. Дзержинск.</a:t>
            </a:r>
          </a:p>
          <a:p>
            <a:pPr marL="0" indent="0">
              <a:buNone/>
            </a:pPr>
            <a:endParaRPr lang="ru-RU" sz="2800" dirty="0"/>
          </a:p>
        </p:txBody>
      </p:sp>
    </p:spTree>
    <p:extLst>
      <p:ext uri="{BB962C8B-B14F-4D97-AF65-F5344CB8AC3E}">
        <p14:creationId xmlns:p14="http://schemas.microsoft.com/office/powerpoint/2010/main" val="2404838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У</a:t>
            </a:r>
            <a:r>
              <a:rPr lang="ru-RU" b="1" dirty="0" smtClean="0"/>
              <a:t>стройство </a:t>
            </a:r>
            <a:r>
              <a:rPr lang="ru-RU" b="1" dirty="0"/>
              <a:t>пешеходной дорожки по пер. Строителей  на сумму - </a:t>
            </a:r>
            <a:r>
              <a:rPr lang="ru-RU" u="sng" dirty="0">
                <a:solidFill>
                  <a:srgbClr val="FF0000"/>
                </a:solidFill>
              </a:rPr>
              <a:t>880 000 руб</a:t>
            </a:r>
            <a:r>
              <a:rPr lang="ru-RU" b="1" dirty="0">
                <a:solidFill>
                  <a:srgbClr val="FF0000"/>
                </a:solidFill>
              </a:rPr>
              <a:t>. </a:t>
            </a:r>
            <a:r>
              <a:rPr lang="ru-RU" b="1" dirty="0" smtClean="0"/>
              <a:t/>
            </a:r>
            <a:br>
              <a:rPr lang="ru-RU" b="1" dirty="0" smtClean="0"/>
            </a:br>
            <a:endParaRPr lang="ru-RU" dirty="0"/>
          </a:p>
        </p:txBody>
      </p:sp>
      <p:sp>
        <p:nvSpPr>
          <p:cNvPr id="5" name="Прямоугольник 4"/>
          <p:cNvSpPr/>
          <p:nvPr/>
        </p:nvSpPr>
        <p:spPr>
          <a:xfrm>
            <a:off x="5315484" y="2928001"/>
            <a:ext cx="1897166" cy="1207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ДО</a:t>
            </a:r>
            <a:endParaRPr lang="ru-RU" dirty="0"/>
          </a:p>
        </p:txBody>
      </p:sp>
      <p:pic>
        <p:nvPicPr>
          <p:cNvPr id="6148" name="Picture 4" descr="E:\2020\ИВ отправила 13-08-2020_04-18-21\PHOTO-2020-08-13-08-27-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96" y="2153540"/>
            <a:ext cx="5054364" cy="311280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2020\ИВ отправила 13-08-2020_04-18-21\PHOTO-2020-08-13-08-27-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837" y="2153541"/>
            <a:ext cx="4529271" cy="3112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747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1517" y="213645"/>
            <a:ext cx="8596668" cy="1702987"/>
          </a:xfrm>
        </p:spPr>
        <p:txBody>
          <a:bodyPr/>
          <a:lstStyle/>
          <a:p>
            <a:pPr algn="ctr"/>
            <a:r>
              <a:rPr lang="ru-RU" dirty="0" smtClean="0"/>
              <a:t>         После</a:t>
            </a:r>
            <a:endParaRPr lang="ru-RU" dirty="0"/>
          </a:p>
        </p:txBody>
      </p:sp>
      <p:pic>
        <p:nvPicPr>
          <p:cNvPr id="7172" name="Picture 4" descr="E:\2020\ИВ отправила 13-08-2020_04-18-21\PHOTO-2020-08-13-08-27-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022" y="909008"/>
            <a:ext cx="4383993" cy="3304068"/>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E:\2020\ИВ отправила 13-08-2020_04-18-21\PHOTO-2020-08-13-08-27-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436" y="848339"/>
            <a:ext cx="5297272" cy="37151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2020\ИВ прислала 13-08-2020_03-32-22\PHOTO-2020-08-13-08-27-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630" y="2982483"/>
            <a:ext cx="2726108" cy="387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192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3930" y="384560"/>
            <a:ext cx="6187154" cy="464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474" y="865262"/>
            <a:ext cx="5331624" cy="239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64154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Р</a:t>
            </a:r>
            <a:r>
              <a:rPr lang="ru-RU" b="1" dirty="0" smtClean="0"/>
              <a:t>емонт </a:t>
            </a:r>
            <a:r>
              <a:rPr lang="ru-RU" b="1" dirty="0"/>
              <a:t>дорог  ул</a:t>
            </a:r>
            <a:r>
              <a:rPr lang="ru-RU" b="1" dirty="0" smtClean="0"/>
              <a:t>. Садовая</a:t>
            </a:r>
            <a:r>
              <a:rPr lang="ru-RU" b="1" dirty="0"/>
              <a:t>, ул</a:t>
            </a:r>
            <a:r>
              <a:rPr lang="ru-RU" b="1" dirty="0" smtClean="0"/>
              <a:t>. Березовая</a:t>
            </a:r>
            <a:r>
              <a:rPr lang="ru-RU" b="1" dirty="0"/>
              <a:t>, </a:t>
            </a:r>
            <a:r>
              <a:rPr lang="ru-RU" b="1" dirty="0" smtClean="0"/>
              <a:t>пер. </a:t>
            </a:r>
            <a:r>
              <a:rPr lang="ru-RU" b="1" dirty="0"/>
              <a:t>Парковый </a:t>
            </a:r>
            <a:r>
              <a:rPr lang="ru-RU" b="1" dirty="0" smtClean="0"/>
              <a:t>– </a:t>
            </a:r>
            <a:r>
              <a:rPr lang="ru-RU" u="sng" dirty="0" smtClean="0">
                <a:solidFill>
                  <a:srgbClr val="FF0000"/>
                </a:solidFill>
              </a:rPr>
              <a:t>599720,81руб</a:t>
            </a:r>
            <a:r>
              <a:rPr lang="ru-RU" u="sng" dirty="0">
                <a:solidFill>
                  <a:srgbClr val="FF0000"/>
                </a:solidFill>
              </a:rPr>
              <a:t>.</a:t>
            </a:r>
            <a:r>
              <a:rPr lang="ru-RU" dirty="0"/>
              <a:t/>
            </a:r>
            <a:br>
              <a:rPr lang="ru-RU" dirty="0"/>
            </a:br>
            <a:endParaRPr lang="ru-RU"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88161" y="1748186"/>
            <a:ext cx="3636875" cy="4849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2" descr="https://apf.mail.ru/cgi-bin/readmsg?id=16136943601169843732;0;3&amp;exif=1&amp;full=1&amp;x-email=dzerginskoemo%40mail.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51978"/>
            <a:ext cx="3904516" cy="5206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1204957" y="1888621"/>
            <a:ext cx="1572426" cy="726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ДО</a:t>
            </a:r>
            <a:endParaRPr lang="ru-RU" dirty="0"/>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0145" y="1726250"/>
            <a:ext cx="3602053" cy="4862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7084464" y="1888621"/>
            <a:ext cx="2597921" cy="794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После</a:t>
            </a:r>
            <a:endParaRPr lang="ru-RU" dirty="0"/>
          </a:p>
        </p:txBody>
      </p:sp>
    </p:spTree>
    <p:extLst>
      <p:ext uri="{BB962C8B-B14F-4D97-AF65-F5344CB8AC3E}">
        <p14:creationId xmlns:p14="http://schemas.microsoft.com/office/powerpoint/2010/main" val="1566541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Р</a:t>
            </a:r>
            <a:r>
              <a:rPr lang="ru-RU" b="1" dirty="0" smtClean="0"/>
              <a:t>емонт </a:t>
            </a:r>
            <a:r>
              <a:rPr lang="ru-RU" b="1" dirty="0"/>
              <a:t>ул. Фермерская  - </a:t>
            </a:r>
            <a:r>
              <a:rPr lang="ru-RU" u="sng" dirty="0">
                <a:solidFill>
                  <a:srgbClr val="FF0000"/>
                </a:solidFill>
              </a:rPr>
              <a:t>299 000руб </a:t>
            </a:r>
            <a:endParaRPr lang="ru-RU" dirty="0">
              <a:solidFill>
                <a:srgbClr val="FF0000"/>
              </a:solidFill>
            </a:endParaRPr>
          </a:p>
        </p:txBody>
      </p:sp>
      <p:pic>
        <p:nvPicPr>
          <p:cNvPr id="1030" name="Picture 6" descr="C:\Users\USER\Desktop\2020\Фермерская в работе\IMG-20200629-WA0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64" y="1623700"/>
            <a:ext cx="10259700" cy="461686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631821" y="1948441"/>
            <a:ext cx="2008261" cy="598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ДО</a:t>
            </a:r>
            <a:endParaRPr lang="ru-RU" dirty="0"/>
          </a:p>
        </p:txBody>
      </p:sp>
    </p:spTree>
    <p:extLst>
      <p:ext uri="{BB962C8B-B14F-4D97-AF65-F5344CB8AC3E}">
        <p14:creationId xmlns:p14="http://schemas.microsoft.com/office/powerpoint/2010/main" val="1983565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2020\Фермерская в работе\IMG-20200629-WA0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768" y="254075"/>
            <a:ext cx="5180652" cy="293120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548" y="339532"/>
            <a:ext cx="3891779" cy="519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763" y="3291122"/>
            <a:ext cx="2952299" cy="356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272613" y="5700045"/>
            <a:ext cx="1760434" cy="692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После</a:t>
            </a:r>
            <a:endParaRPr lang="ru-RU" dirty="0"/>
          </a:p>
        </p:txBody>
      </p:sp>
    </p:spTree>
    <p:extLst>
      <p:ext uri="{BB962C8B-B14F-4D97-AF65-F5344CB8AC3E}">
        <p14:creationId xmlns:p14="http://schemas.microsoft.com/office/powerpoint/2010/main" val="137121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794759"/>
            <a:ext cx="9116146" cy="5246603"/>
          </a:xfrm>
        </p:spPr>
        <p:txBody>
          <a:bodyPr>
            <a:normAutofit/>
          </a:bodyPr>
          <a:lstStyle/>
          <a:p>
            <a:r>
              <a:rPr lang="ru-RU" b="1" dirty="0" smtClean="0"/>
              <a:t>Устранили провал </a:t>
            </a:r>
            <a:r>
              <a:rPr lang="ru-RU" b="1" dirty="0"/>
              <a:t>с устройством </a:t>
            </a:r>
            <a:r>
              <a:rPr lang="ru-RU" b="1" dirty="0" err="1"/>
              <a:t>асфальто</a:t>
            </a:r>
            <a:r>
              <a:rPr lang="ru-RU" b="1" dirty="0"/>
              <a:t>-бетонного покрытия  по ул. Ключевая  - </a:t>
            </a:r>
            <a:r>
              <a:rPr lang="ru-RU" u="sng" dirty="0">
                <a:solidFill>
                  <a:srgbClr val="FF0000"/>
                </a:solidFill>
              </a:rPr>
              <a:t>296 455,11 </a:t>
            </a:r>
            <a:r>
              <a:rPr lang="ru-RU" u="sng" dirty="0" smtClean="0">
                <a:solidFill>
                  <a:srgbClr val="FF0000"/>
                </a:solidFill>
              </a:rPr>
              <a:t>руб.</a:t>
            </a:r>
          </a:p>
          <a:p>
            <a:r>
              <a:rPr lang="ru-RU" b="1" dirty="0" smtClean="0"/>
              <a:t>Обустроили пожарные проезды </a:t>
            </a:r>
            <a:r>
              <a:rPr lang="ru-RU" b="1" dirty="0"/>
              <a:t>между ул. Дорожная-</a:t>
            </a:r>
            <a:r>
              <a:rPr lang="ru-RU" b="1" dirty="0" err="1"/>
              <a:t>ул.Восточная</a:t>
            </a:r>
            <a:r>
              <a:rPr lang="ru-RU" b="1" dirty="0"/>
              <a:t> и </a:t>
            </a:r>
            <a:br>
              <a:rPr lang="ru-RU" b="1" dirty="0"/>
            </a:br>
            <a:r>
              <a:rPr lang="ru-RU" b="1" dirty="0"/>
              <a:t>ул. Летняя-</a:t>
            </a:r>
            <a:r>
              <a:rPr lang="ru-RU" b="1" dirty="0" err="1"/>
              <a:t>ул.Западная</a:t>
            </a:r>
            <a:r>
              <a:rPr lang="ru-RU" b="1" dirty="0"/>
              <a:t> </a:t>
            </a:r>
            <a:br>
              <a:rPr lang="ru-RU" b="1" dirty="0"/>
            </a:br>
            <a:r>
              <a:rPr lang="ru-RU" b="1" dirty="0"/>
              <a:t>на сумму  - </a:t>
            </a:r>
            <a:r>
              <a:rPr lang="ru-RU" u="sng" dirty="0">
                <a:solidFill>
                  <a:srgbClr val="FF0000"/>
                </a:solidFill>
              </a:rPr>
              <a:t>598 389 руб.</a:t>
            </a:r>
            <a:endParaRPr lang="ru-RU" dirty="0"/>
          </a:p>
          <a:p>
            <a:r>
              <a:rPr lang="ru-RU" b="1" dirty="0" smtClean="0"/>
              <a:t>Произвели ремонт дорожного </a:t>
            </a:r>
            <a:r>
              <a:rPr lang="ru-RU" b="1" dirty="0"/>
              <a:t>покрытия </a:t>
            </a:r>
            <a:r>
              <a:rPr lang="ru-RU" b="1" dirty="0" err="1"/>
              <a:t>ул.Ключевая</a:t>
            </a:r>
            <a:r>
              <a:rPr lang="ru-RU" b="1" dirty="0"/>
              <a:t> на сумму  - </a:t>
            </a:r>
            <a:r>
              <a:rPr lang="ru-RU" u="sng" dirty="0">
                <a:solidFill>
                  <a:srgbClr val="FF0000"/>
                </a:solidFill>
              </a:rPr>
              <a:t>599 114 руб</a:t>
            </a:r>
            <a:r>
              <a:rPr lang="ru-RU" u="sng" dirty="0" smtClean="0">
                <a:solidFill>
                  <a:srgbClr val="FF0000"/>
                </a:solidFill>
              </a:rPr>
              <a:t>.</a:t>
            </a:r>
          </a:p>
          <a:p>
            <a:r>
              <a:rPr lang="ru-RU" b="1" dirty="0"/>
              <a:t>Р</a:t>
            </a:r>
            <a:r>
              <a:rPr lang="ru-RU" b="1" dirty="0" smtClean="0"/>
              <a:t>емонт  </a:t>
            </a:r>
            <a:r>
              <a:rPr lang="ru-RU" b="1" dirty="0"/>
              <a:t>дорожного покрытия </a:t>
            </a:r>
            <a:r>
              <a:rPr lang="ru-RU" b="1" dirty="0" err="1"/>
              <a:t>пер.Парковый</a:t>
            </a:r>
            <a:r>
              <a:rPr lang="ru-RU" b="1" dirty="0"/>
              <a:t> </a:t>
            </a:r>
            <a:r>
              <a:rPr lang="ru-RU" b="1" dirty="0" smtClean="0"/>
              <a:t>на </a:t>
            </a:r>
            <a:r>
              <a:rPr lang="ru-RU" b="1" dirty="0"/>
              <a:t>сумму -</a:t>
            </a:r>
            <a:r>
              <a:rPr lang="ru-RU" u="sng" dirty="0">
                <a:solidFill>
                  <a:srgbClr val="FF0000"/>
                </a:solidFill>
              </a:rPr>
              <a:t>596 055 руб</a:t>
            </a:r>
            <a:r>
              <a:rPr lang="ru-RU" u="sng" dirty="0" smtClean="0">
                <a:solidFill>
                  <a:srgbClr val="FF0000"/>
                </a:solidFill>
              </a:rPr>
              <a:t>.</a:t>
            </a:r>
          </a:p>
          <a:p>
            <a:r>
              <a:rPr lang="ru-RU" b="1" dirty="0" smtClean="0"/>
              <a:t>За </a:t>
            </a:r>
            <a:r>
              <a:rPr lang="ru-RU" b="1" dirty="0"/>
              <a:t>счет экономии сделали ремонт дорожного покрытия 2-х проулков по ул. Родниковая на сумму </a:t>
            </a:r>
            <a:r>
              <a:rPr lang="ru-RU" b="1" dirty="0">
                <a:solidFill>
                  <a:srgbClr val="FF0000"/>
                </a:solidFill>
              </a:rPr>
              <a:t>-</a:t>
            </a:r>
            <a:r>
              <a:rPr lang="ru-RU" b="1" u="sng" dirty="0">
                <a:solidFill>
                  <a:srgbClr val="FF0000"/>
                </a:solidFill>
              </a:rPr>
              <a:t> </a:t>
            </a:r>
            <a:r>
              <a:rPr lang="ru-RU" u="sng" dirty="0">
                <a:solidFill>
                  <a:srgbClr val="FF0000"/>
                </a:solidFill>
              </a:rPr>
              <a:t>593 990  руб.</a:t>
            </a:r>
          </a:p>
          <a:p>
            <a:pPr marL="0" indent="0">
              <a:buNone/>
            </a:pPr>
            <a:r>
              <a:rPr lang="ru-RU" u="sng" dirty="0">
                <a:solidFill>
                  <a:srgbClr val="FF0000"/>
                </a:solidFill>
              </a:rPr>
              <a:t/>
            </a:r>
            <a:br>
              <a:rPr lang="ru-RU" u="sng" dirty="0">
                <a:solidFill>
                  <a:srgbClr val="FF0000"/>
                </a:solidFill>
              </a:rPr>
            </a:br>
            <a:r>
              <a:rPr lang="ru-RU" u="sng" dirty="0">
                <a:solidFill>
                  <a:srgbClr val="FF0000"/>
                </a:solidFill>
              </a:rPr>
              <a:t/>
            </a:r>
            <a:br>
              <a:rPr lang="ru-RU" u="sng" dirty="0">
                <a:solidFill>
                  <a:srgbClr val="FF0000"/>
                </a:solidFill>
              </a:rPr>
            </a:br>
            <a:r>
              <a:rPr lang="ru-RU" u="sng" dirty="0">
                <a:solidFill>
                  <a:srgbClr val="FF0000"/>
                </a:solidFill>
              </a:rPr>
              <a:t/>
            </a:r>
            <a:br>
              <a:rPr lang="ru-RU" u="sng" dirty="0">
                <a:solidFill>
                  <a:srgbClr val="FF0000"/>
                </a:solidFill>
              </a:rPr>
            </a:br>
            <a:endParaRPr lang="ru-RU" dirty="0"/>
          </a:p>
        </p:txBody>
      </p:sp>
    </p:spTree>
    <p:extLst>
      <p:ext uri="{BB962C8B-B14F-4D97-AF65-F5344CB8AC3E}">
        <p14:creationId xmlns:p14="http://schemas.microsoft.com/office/powerpoint/2010/main" val="233994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9480" y="675119"/>
            <a:ext cx="8624522" cy="5366244"/>
          </a:xfrm>
        </p:spPr>
        <p:txBody>
          <a:bodyPr/>
          <a:lstStyle/>
          <a:p>
            <a:pPr algn="just"/>
            <a:r>
              <a:rPr lang="ru-RU" dirty="0" smtClean="0"/>
              <a:t>Для безопасности движения установили  ограждения:  протяженностью 40 м на опасных участках дороги  возле дома по ул. Центральная, 31 (напротив детского сада) и на повороте  около водокачки.</a:t>
            </a:r>
          </a:p>
          <a:p>
            <a:pPr marL="0" indent="0" algn="just">
              <a:buNone/>
            </a:pPr>
            <a:endParaRPr lang="ru-RU" dirty="0" smtClean="0"/>
          </a:p>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414" y="1726250"/>
            <a:ext cx="5621708" cy="421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https://apf.mail.ru/cgi-bin/readmsg?id=16136990822098673610;0;1&amp;exif=1&amp;full=1&amp;x-email=dzerginskoemo%40mail.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375" y="1726249"/>
            <a:ext cx="5576741" cy="421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016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623843"/>
            <a:ext cx="10141642" cy="5417519"/>
          </a:xfrm>
        </p:spPr>
        <p:txBody>
          <a:bodyPr/>
          <a:lstStyle/>
          <a:p>
            <a:pPr algn="just"/>
            <a:r>
              <a:rPr lang="ru-RU" dirty="0"/>
              <a:t>В 2020году администрация Поселения  неоднократно обращалась Министерством жилищной политики, энергетики и транспорта Иркутской области о плохой работе  маршрутов №429 и </a:t>
            </a:r>
            <a:r>
              <a:rPr lang="ru-RU" dirty="0" smtClean="0"/>
              <a:t>430,426 жалоб </a:t>
            </a:r>
            <a:r>
              <a:rPr lang="ru-RU" dirty="0"/>
              <a:t>от пассажиров становится меньше. </a:t>
            </a:r>
          </a:p>
          <a:p>
            <a:pPr algn="just"/>
            <a:r>
              <a:rPr lang="ru-RU" dirty="0" smtClean="0"/>
              <a:t>На </a:t>
            </a:r>
            <a:r>
              <a:rPr lang="ru-RU" dirty="0"/>
              <a:t>территории поселения мы ежегодно проводим работы по благоустройству.  2020 году провели обрезку и спил старых деревьев в поселке на сумму </a:t>
            </a:r>
            <a:r>
              <a:rPr lang="ru-RU" dirty="0">
                <a:solidFill>
                  <a:srgbClr val="FF0000"/>
                </a:solidFill>
              </a:rPr>
              <a:t>281 </a:t>
            </a:r>
            <a:r>
              <a:rPr lang="ru-RU" dirty="0" smtClean="0">
                <a:solidFill>
                  <a:srgbClr val="FF0000"/>
                </a:solidFill>
              </a:rPr>
              <a:t>104 руб., </a:t>
            </a:r>
            <a:r>
              <a:rPr lang="ru-RU" dirty="0"/>
              <a:t>а так же скашиваем обочины дорог и  траву на детских площадках, иных местах общего пользования.</a:t>
            </a:r>
          </a:p>
          <a:p>
            <a:endParaRPr lang="ru-RU" dirty="0"/>
          </a:p>
          <a:p>
            <a:endParaRPr lang="ru-RU" dirty="0"/>
          </a:p>
          <a:p>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153" y="2931206"/>
            <a:ext cx="2704653" cy="3559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3574" y="2931206"/>
            <a:ext cx="3029826" cy="3534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2940" y="2931206"/>
            <a:ext cx="3589860" cy="3519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255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u="sng" dirty="0" err="1" smtClean="0"/>
              <a:t>Соцобъекты</a:t>
            </a:r>
            <a:r>
              <a:rPr lang="ru-RU" u="sng" dirty="0" smtClean="0"/>
              <a:t/>
            </a:r>
            <a:br>
              <a:rPr lang="ru-RU" u="sng" dirty="0" smtClean="0"/>
            </a:br>
            <a:r>
              <a:rPr lang="ru-RU" dirty="0" smtClean="0"/>
              <a:t/>
            </a:r>
            <a:br>
              <a:rPr lang="ru-RU" dirty="0" smtClean="0"/>
            </a:br>
            <a:r>
              <a:rPr lang="ru-RU" sz="2000" dirty="0" smtClean="0"/>
              <a:t>В </a:t>
            </a:r>
            <a:r>
              <a:rPr lang="ru-RU" sz="2000" dirty="0"/>
              <a:t>2020году началось строительство детского сада на 145 мест и школы 352 места. Детский сад в декабре 2020г. был сдан в эксплуатацию.</a:t>
            </a:r>
            <a:br>
              <a:rPr lang="ru-RU" sz="2000" dirty="0"/>
            </a:br>
            <a:endParaRPr lang="ru-RU"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691" y="2732897"/>
            <a:ext cx="5838120" cy="389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36" y="2732897"/>
            <a:ext cx="5192995" cy="3894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81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10748620" cy="1320800"/>
          </a:xfrm>
        </p:spPr>
        <p:txBody>
          <a:bodyPr>
            <a:normAutofit/>
          </a:bodyPr>
          <a:lstStyle/>
          <a:p>
            <a:pPr algn="ctr"/>
            <a:r>
              <a:rPr lang="ru-RU" sz="2800" dirty="0"/>
              <a:t>Главным направлением деятельности Главы и администрации является: </a:t>
            </a:r>
          </a:p>
        </p:txBody>
      </p:sp>
      <p:sp>
        <p:nvSpPr>
          <p:cNvPr id="3" name="Объект 2"/>
          <p:cNvSpPr>
            <a:spLocks noGrp="1"/>
          </p:cNvSpPr>
          <p:nvPr>
            <p:ph idx="1"/>
          </p:nvPr>
        </p:nvSpPr>
        <p:spPr>
          <a:xfrm>
            <a:off x="677333" y="1700613"/>
            <a:ext cx="10509111" cy="4340749"/>
          </a:xfrm>
        </p:spPr>
        <p:txBody>
          <a:bodyPr>
            <a:normAutofit/>
          </a:bodyPr>
          <a:lstStyle/>
          <a:p>
            <a:pPr algn="just">
              <a:buFont typeface="Wingdings" panose="05000000000000000000" pitchFamily="2" charset="2"/>
              <a:buChar char="Ø"/>
            </a:pPr>
            <a:r>
              <a:rPr lang="ru-RU" sz="2400" dirty="0">
                <a:solidFill>
                  <a:schemeClr val="tx1"/>
                </a:solidFill>
              </a:rPr>
              <a:t>обеспечение прав населения;</a:t>
            </a:r>
          </a:p>
          <a:p>
            <a:pPr algn="just">
              <a:buFont typeface="Wingdings" panose="05000000000000000000" pitchFamily="2" charset="2"/>
              <a:buChar char="Ø"/>
            </a:pPr>
            <a:r>
              <a:rPr lang="ru-RU" sz="2400" dirty="0">
                <a:solidFill>
                  <a:schemeClr val="tx1"/>
                </a:solidFill>
              </a:rPr>
              <a:t>жизнедеятельности, включая социально-культурную сферу,  благоустройство улиц, дорог, работу по предупреждению и ликвидации последствий чрезвычайных ситуаций;</a:t>
            </a:r>
          </a:p>
          <a:p>
            <a:pPr algn="just">
              <a:buFont typeface="Wingdings" panose="05000000000000000000" pitchFamily="2" charset="2"/>
              <a:buChar char="Ø"/>
            </a:pPr>
            <a:r>
              <a:rPr lang="ru-RU" sz="2400" dirty="0">
                <a:solidFill>
                  <a:schemeClr val="tx1"/>
                </a:solidFill>
              </a:rPr>
              <a:t>обеспечение первичных мер пожарной безопасности;</a:t>
            </a:r>
          </a:p>
          <a:p>
            <a:pPr algn="just">
              <a:buFont typeface="Wingdings" panose="05000000000000000000" pitchFamily="2" charset="2"/>
              <a:buChar char="Ø"/>
            </a:pPr>
            <a:r>
              <a:rPr lang="ru-RU" sz="2400" dirty="0">
                <a:solidFill>
                  <a:schemeClr val="tx1"/>
                </a:solidFill>
              </a:rPr>
              <a:t>развитие местного самоуправления, реализация полномочий с учетом их приоритетности, эффективности и финансового обеспечения.</a:t>
            </a:r>
          </a:p>
          <a:p>
            <a:pPr algn="just"/>
            <a:endParaRPr lang="ru-RU" sz="2400" dirty="0">
              <a:solidFill>
                <a:schemeClr val="tx1"/>
              </a:solidFill>
            </a:endParaRPr>
          </a:p>
        </p:txBody>
      </p:sp>
    </p:spTree>
    <p:extLst>
      <p:ext uri="{BB962C8B-B14F-4D97-AF65-F5344CB8AC3E}">
        <p14:creationId xmlns:p14="http://schemas.microsoft.com/office/powerpoint/2010/main" val="299457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dirty="0"/>
              <a:t>В 2020г. по программе «Местные инициативы»</a:t>
            </a:r>
            <a:r>
              <a:rPr lang="ru-RU" sz="2000" b="1" dirty="0"/>
              <a:t> </a:t>
            </a:r>
            <a:r>
              <a:rPr lang="ru-RU" sz="2000" dirty="0"/>
              <a:t>выполнены работы на детской площадке по ул. Парковая, 16 установлены: карусель с пандусом, тренажер «шаговый», уличный тренажер «Велосипед», урны для мусора на сумму </a:t>
            </a:r>
            <a:r>
              <a:rPr lang="ru-RU" sz="2000" dirty="0">
                <a:solidFill>
                  <a:srgbClr val="FF0000"/>
                </a:solidFill>
              </a:rPr>
              <a:t>241 890 рублей </a:t>
            </a:r>
            <a:r>
              <a:rPr lang="ru-RU" sz="2000" dirty="0"/>
              <a:t>и установлены стенды с информацией.</a:t>
            </a:r>
            <a:br>
              <a:rPr lang="ru-RU" sz="2000" dirty="0"/>
            </a:br>
            <a:endParaRPr lang="ru-RU" sz="2000" dirty="0"/>
          </a:p>
        </p:txBody>
      </p:sp>
      <p:pic>
        <p:nvPicPr>
          <p:cNvPr id="8194" name="Picture 2" descr="C:\Users\USER\Desktop\2020\Стенды\image-07-09-20-07-3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9299" y="2380002"/>
            <a:ext cx="3169421" cy="399516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USER\Desktop\2020\Тренажеры\PHOTO-2020-08-19-08-41-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8638" y="2380002"/>
            <a:ext cx="3245951" cy="39951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USER\Desktop\2020\Тренажеры\PHOTO-2020-08-19-08-41-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708" y="2380002"/>
            <a:ext cx="2996369" cy="3995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893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5501" y="361771"/>
            <a:ext cx="8885411" cy="1569579"/>
          </a:xfrm>
        </p:spPr>
        <p:txBody>
          <a:bodyPr>
            <a:noAutofit/>
          </a:bodyPr>
          <a:lstStyle/>
          <a:p>
            <a:pPr algn="just"/>
            <a:r>
              <a:rPr lang="ru-RU" sz="1800" dirty="0"/>
              <a:t>В 2020 году мы стали лауреатами конкурса «На лучшую организацию работы представительного органа Поселения Иркутской области в 2019г» ( получили принтер ) и заняли 3 место  в конкурсе «На лучшую организацию работы представительного органа Поселения Иркутского района в 2019г «на призовые денежные средства приобрели  газонокосилку, бензопилу и другой инвентарь для хозяйственных нужд администрации.</a:t>
            </a:r>
            <a:br>
              <a:rPr lang="ru-RU" sz="1800" dirty="0"/>
            </a:br>
            <a:endParaRPr lang="ru-RU" sz="18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880" y="2204814"/>
            <a:ext cx="3381288" cy="450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3585" y="3059394"/>
            <a:ext cx="4694491" cy="2640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032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u="sng" dirty="0"/>
              <a:t>Культурно массовые мероприятия и социальная сфера </a:t>
            </a:r>
            <a:r>
              <a:rPr lang="ru-RU" dirty="0"/>
              <a:t/>
            </a:r>
            <a:br>
              <a:rPr lang="ru-RU" dirty="0"/>
            </a:br>
            <a:endParaRPr lang="ru-RU" dirty="0"/>
          </a:p>
        </p:txBody>
      </p:sp>
      <p:sp>
        <p:nvSpPr>
          <p:cNvPr id="3" name="Объект 2"/>
          <p:cNvSpPr>
            <a:spLocks noGrp="1"/>
          </p:cNvSpPr>
          <p:nvPr>
            <p:ph idx="1"/>
          </p:nvPr>
        </p:nvSpPr>
        <p:spPr/>
        <p:txBody>
          <a:bodyPr/>
          <a:lstStyle/>
          <a:p>
            <a:pPr algn="just"/>
            <a:r>
              <a:rPr lang="ru-RU" dirty="0"/>
              <a:t>При формировании бюджета 2020 года в статью расходов по культуре  было заложено </a:t>
            </a:r>
            <a:r>
              <a:rPr lang="ru-RU" dirty="0">
                <a:solidFill>
                  <a:srgbClr val="FF0000"/>
                </a:solidFill>
              </a:rPr>
              <a:t>335 5 </a:t>
            </a:r>
            <a:r>
              <a:rPr lang="ru-RU" dirty="0" err="1">
                <a:solidFill>
                  <a:srgbClr val="FF0000"/>
                </a:solidFill>
              </a:rPr>
              <a:t>тыс.руб</a:t>
            </a:r>
            <a:r>
              <a:rPr lang="ru-RU" dirty="0">
                <a:solidFill>
                  <a:srgbClr val="FF0000"/>
                </a:solidFill>
              </a:rPr>
              <a:t>., </a:t>
            </a:r>
            <a:r>
              <a:rPr lang="ru-RU" dirty="0"/>
              <a:t>потратили 91,1,  в статью физкультура и спорт заложено в бюджет </a:t>
            </a:r>
            <a:r>
              <a:rPr lang="ru-RU" dirty="0" smtClean="0">
                <a:solidFill>
                  <a:srgbClr val="FF0000"/>
                </a:solidFill>
              </a:rPr>
              <a:t>313,5 тыс. руб. </a:t>
            </a:r>
            <a:r>
              <a:rPr lang="ru-RU" dirty="0"/>
              <a:t>потратили 128,9 руб., </a:t>
            </a:r>
            <a:r>
              <a:rPr lang="ru-RU" dirty="0" smtClean="0"/>
              <a:t>деньги не были освоены в </a:t>
            </a:r>
            <a:r>
              <a:rPr lang="ru-RU" dirty="0"/>
              <a:t>связи с карантинными мероприятиями. </a:t>
            </a:r>
          </a:p>
          <a:p>
            <a:pPr algn="just"/>
            <a:r>
              <a:rPr lang="ru-RU" dirty="0"/>
              <a:t>К новогодним праздникам  было вручено 110 подарков детям из малообеспеченных и многодетных семей.</a:t>
            </a:r>
          </a:p>
          <a:p>
            <a:endParaRPr lang="ru-RU" dirty="0"/>
          </a:p>
        </p:txBody>
      </p:sp>
    </p:spTree>
    <p:extLst>
      <p:ext uri="{BB962C8B-B14F-4D97-AF65-F5344CB8AC3E}">
        <p14:creationId xmlns:p14="http://schemas.microsoft.com/office/powerpoint/2010/main" val="3142139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282" y="367469"/>
            <a:ext cx="11442819" cy="1230595"/>
          </a:xfrm>
        </p:spPr>
        <p:txBody>
          <a:bodyPr>
            <a:normAutofit fontScale="90000"/>
          </a:bodyPr>
          <a:lstStyle/>
          <a:p>
            <a:pPr algn="just"/>
            <a:r>
              <a:rPr lang="ru-RU" sz="2200" dirty="0" smtClean="0"/>
              <a:t>Продолжает </a:t>
            </a:r>
            <a:r>
              <a:rPr lang="ru-RU" sz="2200" dirty="0"/>
              <a:t>работу секция  по футболу. Тренер обновляет команду из детей начальной школы для занятий футболом, и 2 раза в неделю он проводит тренировки на хоккейном корте. Сейчас в секции занимается 14 </a:t>
            </a:r>
            <a:r>
              <a:rPr lang="ru-RU" sz="2200" dirty="0" smtClean="0"/>
              <a:t>детей. Дети </a:t>
            </a:r>
            <a:r>
              <a:rPr lang="ru-RU" sz="2200" dirty="0"/>
              <a:t>с удовольствием посещают тренировки.</a:t>
            </a:r>
            <a:r>
              <a:rPr lang="ru-RU" dirty="0"/>
              <a:t/>
            </a:r>
            <a:br>
              <a:rPr lang="ru-RU" dirty="0"/>
            </a:br>
            <a:endParaRPr lang="ru-RU"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681" y="2008261"/>
            <a:ext cx="5196772" cy="3885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9506" y="2008261"/>
            <a:ext cx="5079703" cy="3885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2794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u="sng" dirty="0"/>
              <a:t>Работа Совета ветеранов</a:t>
            </a:r>
            <a:r>
              <a:rPr lang="ru-RU" dirty="0"/>
              <a:t> </a:t>
            </a:r>
          </a:p>
        </p:txBody>
      </p:sp>
      <p:sp>
        <p:nvSpPr>
          <p:cNvPr id="3" name="Объект 2"/>
          <p:cNvSpPr>
            <a:spLocks noGrp="1"/>
          </p:cNvSpPr>
          <p:nvPr>
            <p:ph idx="1"/>
          </p:nvPr>
        </p:nvSpPr>
        <p:spPr>
          <a:xfrm>
            <a:off x="487109" y="1427149"/>
            <a:ext cx="9759297" cy="4614214"/>
          </a:xfrm>
        </p:spPr>
        <p:txBody>
          <a:bodyPr>
            <a:normAutofit/>
          </a:bodyPr>
          <a:lstStyle/>
          <a:p>
            <a:pPr algn="just"/>
            <a:r>
              <a:rPr lang="ru-RU" sz="2400" dirty="0"/>
              <a:t>Мы готовились   к празднованию  75 – </a:t>
            </a:r>
            <a:r>
              <a:rPr lang="ru-RU" sz="2400" dirty="0" err="1"/>
              <a:t>летия</a:t>
            </a:r>
            <a:r>
              <a:rPr lang="ru-RU" sz="2400" dirty="0"/>
              <a:t> со дня Победы в Великой Отечественной войне.  При участии Совета ветеранов к празднованию  были собраны материалы </a:t>
            </a:r>
            <a:r>
              <a:rPr lang="ru-RU" sz="2400" dirty="0" smtClean="0"/>
              <a:t>об участниках </a:t>
            </a:r>
            <a:r>
              <a:rPr lang="ru-RU" sz="2400" dirty="0"/>
              <a:t>ВОВ.  16 участников войны с фотографиями вошли в книгу </a:t>
            </a:r>
            <a:r>
              <a:rPr lang="ru-RU" sz="2400" dirty="0" smtClean="0"/>
              <a:t>«Навеки </a:t>
            </a:r>
            <a:r>
              <a:rPr lang="ru-RU" sz="2400" dirty="0" smtClean="0"/>
              <a:t>живые</a:t>
            </a:r>
            <a:r>
              <a:rPr lang="ru-RU" sz="2400" dirty="0" smtClean="0"/>
              <a:t>», </a:t>
            </a:r>
            <a:r>
              <a:rPr lang="ru-RU" sz="2400" dirty="0"/>
              <a:t>изданную администрацией ИРМО. Также собрали материал для оформления мемориальной доски «Они сражались за Родину», в список вошли 45 человек. Мемориальная доска к Дню Победы была установлена на здании Дзержинской начальной школы</a:t>
            </a:r>
          </a:p>
        </p:txBody>
      </p:sp>
    </p:spTree>
    <p:extLst>
      <p:ext uri="{BB962C8B-B14F-4D97-AF65-F5344CB8AC3E}">
        <p14:creationId xmlns:p14="http://schemas.microsoft.com/office/powerpoint/2010/main" val="3965978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ru-RU" dirty="0" smtClean="0"/>
              <a:t>Презентация книги «Навеки живые» для детей, внуков и правнуков участников ВОВ </a:t>
            </a:r>
            <a:endParaRPr lang="ru-RU" dirty="0"/>
          </a:p>
        </p:txBody>
      </p:sp>
      <p:pic>
        <p:nvPicPr>
          <p:cNvPr id="5" name="Picture 2" descr="E:\2020\Вручение книг\IMG_20200717_14073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38064" y="2347321"/>
            <a:ext cx="4675909" cy="350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594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a:t>Они сражались за </a:t>
            </a:r>
            <a:r>
              <a:rPr lang="ru-RU" dirty="0" smtClean="0"/>
              <a:t>Родину !</a:t>
            </a:r>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8220" y="1367327"/>
            <a:ext cx="3885886" cy="5176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115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46931" y="623843"/>
            <a:ext cx="8727071" cy="5417519"/>
          </a:xfrm>
        </p:spPr>
        <p:txBody>
          <a:bodyPr/>
          <a:lstStyle/>
          <a:p>
            <a:r>
              <a:rPr lang="ru-RU" dirty="0"/>
              <a:t>Депутат районной Думы Цыганов А.А. покрасил здание Дзержинской начальной </a:t>
            </a:r>
            <a:r>
              <a:rPr lang="ru-RU" dirty="0" smtClean="0"/>
              <a:t>школы. К </a:t>
            </a:r>
            <a:r>
              <a:rPr lang="ru-RU" dirty="0"/>
              <a:t>9 мая на здании школы и при въезде в п. Дзержинск были размещены </a:t>
            </a:r>
            <a:r>
              <a:rPr lang="ru-RU" dirty="0" smtClean="0"/>
              <a:t>баннеры. </a:t>
            </a:r>
            <a:endParaRPr lang="ru-RU" dirty="0"/>
          </a:p>
          <a:p>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87" y="1766887"/>
            <a:ext cx="4432300"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034" y="1766887"/>
            <a:ext cx="4676775" cy="332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632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84561" y="358923"/>
            <a:ext cx="10485689" cy="6229884"/>
          </a:xfrm>
        </p:spPr>
        <p:txBody>
          <a:bodyPr/>
          <a:lstStyle/>
          <a:p>
            <a:r>
              <a:rPr lang="ru-RU" dirty="0"/>
              <a:t>К Дню Победы ветеранам ВОВ были вручены  медали «75 лет Победы в ВОВ», цветы и  продуктовые пайки.</a:t>
            </a:r>
          </a:p>
          <a:p>
            <a:endParaRPr lang="ru-RU" dirty="0"/>
          </a:p>
        </p:txBody>
      </p:sp>
      <p:pic>
        <p:nvPicPr>
          <p:cNvPr id="11266" name="Picture 2" descr="C:\Users\USER\AppData\Local\Temp\Rar$DIa5480.7902\DSC096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4004" y="943123"/>
            <a:ext cx="4413264" cy="306485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USER\AppData\Local\Temp\Rar$DIa5480.7207\DSC096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72962"/>
            <a:ext cx="3769474" cy="262901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6965"/>
            <a:ext cx="3769474" cy="251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2593" y="4266965"/>
            <a:ext cx="335915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9788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3" y="914401"/>
            <a:ext cx="9022143" cy="5126962"/>
          </a:xfrm>
        </p:spPr>
        <p:txBody>
          <a:bodyPr/>
          <a:lstStyle/>
          <a:p>
            <a:r>
              <a:rPr lang="ru-RU" dirty="0"/>
              <a:t>Собраны материалы и оформлены два  стенда в администрации Дзержинского МО «Никто не забыт и ничто не забыто».</a:t>
            </a:r>
          </a:p>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269" y="1931186"/>
            <a:ext cx="7818094" cy="405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028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663" y="502920"/>
            <a:ext cx="10981345" cy="1334426"/>
          </a:xfrm>
        </p:spPr>
        <p:txBody>
          <a:bodyPr>
            <a:noAutofit/>
          </a:bodyPr>
          <a:lstStyle/>
          <a:p>
            <a:pPr algn="ctr"/>
            <a:r>
              <a:rPr lang="ru-RU" sz="2800" dirty="0"/>
              <a:t>Особое место отводится функции защиты прав и интересов населения, с реализацией которой связываются все иные функции местного самоуправления: </a:t>
            </a:r>
          </a:p>
        </p:txBody>
      </p:sp>
      <p:sp>
        <p:nvSpPr>
          <p:cNvPr id="5" name="Прямоугольник 4"/>
          <p:cNvSpPr/>
          <p:nvPr/>
        </p:nvSpPr>
        <p:spPr>
          <a:xfrm>
            <a:off x="2461189" y="2127903"/>
            <a:ext cx="7597211" cy="3247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t>Соблюдение субъективных прав граждан на участие в управлении публичными делами, связанными с удовлетворением основных жизненных потребностей и формированием комфортной биосоциальной среды по месту жительства.</a:t>
            </a:r>
          </a:p>
          <a:p>
            <a:pPr algn="ctr"/>
            <a:endParaRPr lang="ru-RU" dirty="0"/>
          </a:p>
        </p:txBody>
      </p:sp>
    </p:spTree>
    <p:extLst>
      <p:ext uri="{BB962C8B-B14F-4D97-AF65-F5344CB8AC3E}">
        <p14:creationId xmlns:p14="http://schemas.microsoft.com/office/powerpoint/2010/main" val="4269671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760577"/>
            <a:ext cx="9218696" cy="5280786"/>
          </a:xfrm>
        </p:spPr>
        <p:txBody>
          <a:bodyPr/>
          <a:lstStyle/>
          <a:p>
            <a:pPr algn="just"/>
            <a:r>
              <a:rPr lang="ru-RU" dirty="0"/>
              <a:t>В 2020году собирали и направляли  в соцзащиту   пакеты документов  на оформление различных пособий, т.к. все организации работали на </a:t>
            </a:r>
            <a:r>
              <a:rPr lang="ru-RU" dirty="0" err="1"/>
              <a:t>удаленке</a:t>
            </a:r>
            <a:r>
              <a:rPr lang="ru-RU" dirty="0"/>
              <a:t> и в закрытом режиме. </a:t>
            </a:r>
          </a:p>
          <a:p>
            <a:pPr algn="just"/>
            <a:r>
              <a:rPr lang="ru-RU" dirty="0"/>
              <a:t>Юбилярам, которым исполнилось 80,85,90,95 и 100 лет, вручаются поздравления и подарочные наборы конфет. </a:t>
            </a:r>
          </a:p>
          <a:p>
            <a:pPr marL="0" indent="0">
              <a:buNone/>
            </a:pPr>
            <a:endParaRPr lang="ru-RU"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0310" y="2297869"/>
            <a:ext cx="3369891" cy="4493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956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u="sng" dirty="0"/>
              <a:t>Пожарная безопасность</a:t>
            </a:r>
            <a:endParaRPr lang="ru-RU" u="sng" dirty="0"/>
          </a:p>
        </p:txBody>
      </p:sp>
      <p:sp>
        <p:nvSpPr>
          <p:cNvPr id="3" name="Объект 2"/>
          <p:cNvSpPr>
            <a:spLocks noGrp="1"/>
          </p:cNvSpPr>
          <p:nvPr>
            <p:ph idx="1"/>
          </p:nvPr>
        </p:nvSpPr>
        <p:spPr>
          <a:xfrm>
            <a:off x="677334" y="1589519"/>
            <a:ext cx="9064872" cy="4451844"/>
          </a:xfrm>
        </p:spPr>
        <p:txBody>
          <a:bodyPr/>
          <a:lstStyle/>
          <a:p>
            <a:r>
              <a:rPr lang="ru-RU" dirty="0"/>
              <a:t>Одно из серьезнейших полномочий - деятельность по созданию условий для привлечения населения к </a:t>
            </a:r>
            <a:r>
              <a:rPr lang="ru-RU" dirty="0">
                <a:solidFill>
                  <a:schemeClr val="tx1">
                    <a:lumMod val="65000"/>
                    <a:lumOff val="35000"/>
                  </a:schemeClr>
                </a:solidFill>
              </a:rPr>
              <a:t>работам по предупреждению и тушению пожаров.</a:t>
            </a:r>
          </a:p>
          <a:p>
            <a:r>
              <a:rPr lang="ru-RU" dirty="0">
                <a:solidFill>
                  <a:schemeClr val="tx1">
                    <a:lumMod val="65000"/>
                    <a:lumOff val="35000"/>
                  </a:schemeClr>
                </a:solidFill>
              </a:rPr>
              <a:t>В 2020году по муниципальной Программе </a:t>
            </a:r>
            <a:r>
              <a:rPr lang="ru-RU" dirty="0"/>
              <a:t>«Обеспечение первичных мер пожарной безопасности на территории Дзержинского муниципального образования на 2018-2022 годы» были проведены работы: </a:t>
            </a:r>
            <a:r>
              <a:rPr lang="ru-RU" b="1" dirty="0">
                <a:solidFill>
                  <a:srgbClr val="FF0000"/>
                </a:solidFill>
              </a:rPr>
              <a:t>итого потрачено 598 </a:t>
            </a:r>
            <a:r>
              <a:rPr lang="ru-RU" b="1" dirty="0" smtClean="0">
                <a:solidFill>
                  <a:srgbClr val="FF0000"/>
                </a:solidFill>
              </a:rPr>
              <a:t>389 руб</a:t>
            </a:r>
            <a:r>
              <a:rPr lang="ru-RU" b="1" dirty="0">
                <a:solidFill>
                  <a:srgbClr val="FF0000"/>
                </a:solidFill>
              </a:rPr>
              <a:t>. </a:t>
            </a:r>
            <a:r>
              <a:rPr lang="ru-RU" dirty="0"/>
              <a:t>( пожарные проезды между </a:t>
            </a:r>
            <a:r>
              <a:rPr lang="ru-RU" dirty="0" err="1"/>
              <a:t>ул.Дорожная-ул.Восточная</a:t>
            </a:r>
            <a:r>
              <a:rPr lang="ru-RU" dirty="0"/>
              <a:t> и </a:t>
            </a:r>
            <a:r>
              <a:rPr lang="ru-RU" dirty="0" err="1"/>
              <a:t>ул.Летняя-ул.Западная</a:t>
            </a:r>
            <a:r>
              <a:rPr lang="ru-RU" dirty="0"/>
              <a:t>, </a:t>
            </a:r>
            <a:r>
              <a:rPr lang="ru-RU" dirty="0" err="1"/>
              <a:t>ул.Ивановская</a:t>
            </a:r>
            <a:r>
              <a:rPr lang="ru-RU" dirty="0"/>
              <a:t> – </a:t>
            </a:r>
            <a:r>
              <a:rPr lang="ru-RU" dirty="0" err="1"/>
              <a:t>ул.Летняя</a:t>
            </a:r>
            <a:r>
              <a:rPr lang="ru-RU" dirty="0"/>
              <a:t> )</a:t>
            </a:r>
          </a:p>
        </p:txBody>
      </p:sp>
    </p:spTree>
    <p:extLst>
      <p:ext uri="{BB962C8B-B14F-4D97-AF65-F5344CB8AC3E}">
        <p14:creationId xmlns:p14="http://schemas.microsoft.com/office/powerpoint/2010/main" val="2606279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48249" y="102551"/>
            <a:ext cx="9244334" cy="2529554"/>
          </a:xfrm>
        </p:spPr>
        <p:txBody>
          <a:bodyPr>
            <a:normAutofit fontScale="92500" lnSpcReduction="20000"/>
          </a:bodyPr>
          <a:lstStyle/>
          <a:p>
            <a:pPr algn="just"/>
            <a:r>
              <a:rPr lang="ru-RU" dirty="0"/>
              <a:t>Заказана и распространена Пожарная агитация  - 1 530 руб.( листовки )</a:t>
            </a:r>
          </a:p>
          <a:p>
            <a:pPr algn="just"/>
            <a:r>
              <a:rPr lang="ru-RU" dirty="0"/>
              <a:t>Проводится противопожарная пропаганда и обучение населения мерам пожарной безопасности. Под роспись люди ознакомлены  с правилами пожарной безопасности,  распространяются памятки о мерах пожарной безопасности.  В многодетные семьи, семьи с детьми, пожилым людям установили пожарные датчики.</a:t>
            </a:r>
          </a:p>
          <a:p>
            <a:pPr algn="just"/>
            <a:r>
              <a:rPr lang="ru-RU" dirty="0"/>
              <a:t>Проводилось обучение населения мерам  пожарной безопасности на сходе граждан, с привлечением сотрудников МЧС. </a:t>
            </a:r>
          </a:p>
          <a:p>
            <a:pPr algn="just"/>
            <a:r>
              <a:rPr lang="ru-RU" dirty="0"/>
              <a:t>Провели проверку гидрантов, переосвидетельствовали и перезарядили огнетушители.</a:t>
            </a:r>
          </a:p>
          <a:p>
            <a:endParaRPr lang="ru-RU"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773" y="2632105"/>
            <a:ext cx="2930287" cy="391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descr="C:\Users\USER\Downloads\image-19-02-21-11-29-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1989" y="2323031"/>
            <a:ext cx="3641829" cy="2264636"/>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C:\Users\USER\Downloads\image-19-02-21-11-29.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1988" y="4225894"/>
            <a:ext cx="3641829" cy="2392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347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316194"/>
            <a:ext cx="8868318" cy="1273324"/>
          </a:xfrm>
        </p:spPr>
        <p:txBody>
          <a:bodyPr/>
          <a:lstStyle/>
          <a:p>
            <a:r>
              <a:rPr lang="ru-RU" b="1" u="sng" dirty="0"/>
              <a:t>Приоритетные направления в деятельности  на 2021 год</a:t>
            </a:r>
            <a:endParaRPr lang="ru-RU" dirty="0"/>
          </a:p>
        </p:txBody>
      </p:sp>
      <p:sp>
        <p:nvSpPr>
          <p:cNvPr id="3" name="Объект 2"/>
          <p:cNvSpPr>
            <a:spLocks noGrp="1"/>
          </p:cNvSpPr>
          <p:nvPr>
            <p:ph idx="1"/>
          </p:nvPr>
        </p:nvSpPr>
        <p:spPr>
          <a:xfrm>
            <a:off x="677332" y="1974079"/>
            <a:ext cx="9235789" cy="4554908"/>
          </a:xfrm>
        </p:spPr>
        <p:txBody>
          <a:bodyPr>
            <a:normAutofit fontScale="85000" lnSpcReduction="20000"/>
          </a:bodyPr>
          <a:lstStyle/>
          <a:p>
            <a:r>
              <a:rPr lang="ru-RU" dirty="0"/>
              <a:t>Р</a:t>
            </a:r>
            <a:r>
              <a:rPr lang="ru-RU" dirty="0" smtClean="0"/>
              <a:t>емонт  </a:t>
            </a:r>
            <a:r>
              <a:rPr lang="ru-RU" dirty="0"/>
              <a:t>пер</a:t>
            </a:r>
            <a:r>
              <a:rPr lang="ru-RU" dirty="0" smtClean="0"/>
              <a:t>. Строителей </a:t>
            </a:r>
            <a:r>
              <a:rPr lang="ru-RU" dirty="0"/>
              <a:t>и ул. Производственная; </a:t>
            </a:r>
            <a:endParaRPr lang="ru-RU" dirty="0" smtClean="0"/>
          </a:p>
          <a:p>
            <a:r>
              <a:rPr lang="ru-RU" dirty="0" smtClean="0"/>
              <a:t>Фонд </a:t>
            </a:r>
            <a:r>
              <a:rPr lang="ru-RU" dirty="0"/>
              <a:t>капитального ремонта осуществит ремонт канализации д. 10 и 12. по. </a:t>
            </a:r>
            <a:r>
              <a:rPr lang="ru-RU" dirty="0" err="1"/>
              <a:t>ул</a:t>
            </a:r>
            <a:r>
              <a:rPr lang="ru-RU" dirty="0"/>
              <a:t> .Парковая</a:t>
            </a:r>
            <a:r>
              <a:rPr lang="ru-RU" dirty="0" smtClean="0"/>
              <a:t>;</a:t>
            </a:r>
            <a:endParaRPr lang="ru-RU" dirty="0"/>
          </a:p>
          <a:p>
            <a:r>
              <a:rPr lang="ru-RU" dirty="0" smtClean="0"/>
              <a:t>Продолжать </a:t>
            </a:r>
            <a:r>
              <a:rPr lang="ru-RU" dirty="0"/>
              <a:t>работу  по окончанию строительства школы в </a:t>
            </a:r>
            <a:r>
              <a:rPr lang="ru-RU" dirty="0" smtClean="0"/>
              <a:t>поселении;</a:t>
            </a:r>
            <a:endParaRPr lang="ru-RU" dirty="0"/>
          </a:p>
          <a:p>
            <a:r>
              <a:rPr lang="ru-RU" dirty="0" smtClean="0"/>
              <a:t>Продолжать </a:t>
            </a:r>
            <a:r>
              <a:rPr lang="ru-RU" dirty="0"/>
              <a:t>работу по открытию </a:t>
            </a:r>
            <a:r>
              <a:rPr lang="ru-RU" dirty="0" err="1"/>
              <a:t>физиокабинета</a:t>
            </a:r>
            <a:r>
              <a:rPr lang="ru-RU" dirty="0"/>
              <a:t>, в 2020году были направлены письма Главному врачу ЦРБ, министру здравоохранения Иркутской области,  Губернатору Иркутской области по открытию </a:t>
            </a:r>
            <a:r>
              <a:rPr lang="ru-RU" dirty="0" err="1"/>
              <a:t>физиокабинета</a:t>
            </a:r>
            <a:r>
              <a:rPr lang="ru-RU" dirty="0"/>
              <a:t>. В полученных ответах сообщается, что  открытие </a:t>
            </a:r>
            <a:r>
              <a:rPr lang="ru-RU" dirty="0" err="1"/>
              <a:t>физиокабинета</a:t>
            </a:r>
            <a:r>
              <a:rPr lang="ru-RU" dirty="0"/>
              <a:t> запланировано в п. Дзержинск в </a:t>
            </a:r>
            <a:r>
              <a:rPr lang="ru-RU" dirty="0" smtClean="0"/>
              <a:t>3-4квартале</a:t>
            </a:r>
            <a:r>
              <a:rPr lang="ru-RU" dirty="0"/>
              <a:t>;</a:t>
            </a:r>
          </a:p>
          <a:p>
            <a:pPr marL="0" indent="0">
              <a:buNone/>
            </a:pPr>
            <a:r>
              <a:rPr lang="ru-RU" b="1" dirty="0">
                <a:solidFill>
                  <a:srgbClr val="FF0000"/>
                </a:solidFill>
              </a:rPr>
              <a:t>Для ускорения процесса лицензирования при содействии спонсора закуплено все оборудование, согласно списка главного  врача. </a:t>
            </a:r>
            <a:endParaRPr lang="ru-RU" dirty="0">
              <a:solidFill>
                <a:srgbClr val="FF0000"/>
              </a:solidFill>
            </a:endParaRPr>
          </a:p>
          <a:p>
            <a:r>
              <a:rPr lang="ru-RU" dirty="0" smtClean="0"/>
              <a:t>В </a:t>
            </a:r>
            <a:r>
              <a:rPr lang="ru-RU" dirty="0"/>
              <a:t>рамках программы «Местные инициативы</a:t>
            </a:r>
            <a:r>
              <a:rPr lang="ru-RU" dirty="0" smtClean="0"/>
              <a:t>» на </a:t>
            </a:r>
            <a:r>
              <a:rPr lang="ru-RU" dirty="0"/>
              <a:t>2021 </a:t>
            </a:r>
            <a:r>
              <a:rPr lang="ru-RU" dirty="0" smtClean="0"/>
              <a:t>год, создать возле ДНП «Миловиды</a:t>
            </a:r>
            <a:r>
              <a:rPr lang="ru-RU" smtClean="0"/>
              <a:t>» спортивную </a:t>
            </a:r>
            <a:r>
              <a:rPr lang="ru-RU" dirty="0" smtClean="0"/>
              <a:t>площадку с освещением, а так же установить на детской площадке по пер. Парковый тренажеры для занятия адаптивной физкультурой. </a:t>
            </a:r>
            <a:endParaRPr lang="ru-RU" dirty="0"/>
          </a:p>
          <a:p>
            <a:r>
              <a:rPr lang="ru-RU" dirty="0" smtClean="0"/>
              <a:t>Подготовить </a:t>
            </a:r>
            <a:r>
              <a:rPr lang="ru-RU" dirty="0"/>
              <a:t>пакет документов по вступлению в программу «Местные инициативы» на </a:t>
            </a:r>
            <a:r>
              <a:rPr lang="ru-RU" dirty="0" smtClean="0"/>
              <a:t>2022;</a:t>
            </a:r>
          </a:p>
          <a:p>
            <a:r>
              <a:rPr lang="ru-RU" dirty="0" smtClean="0"/>
              <a:t>Приобрести </a:t>
            </a:r>
            <a:r>
              <a:rPr lang="ru-RU" dirty="0"/>
              <a:t>и установить  информационные стенды на детских площадках на ул. Новая,71,   пер. </a:t>
            </a:r>
            <a:r>
              <a:rPr lang="ru-RU" dirty="0" smtClean="0"/>
              <a:t>Парковый,4;</a:t>
            </a:r>
            <a:endParaRPr lang="ru-RU" dirty="0"/>
          </a:p>
          <a:p>
            <a:r>
              <a:rPr lang="ru-RU" dirty="0" smtClean="0"/>
              <a:t>Приобрести </a:t>
            </a:r>
            <a:r>
              <a:rPr lang="ru-RU" dirty="0"/>
              <a:t>подметально-уборочную </a:t>
            </a:r>
            <a:r>
              <a:rPr lang="ru-RU" dirty="0" smtClean="0"/>
              <a:t>машину;</a:t>
            </a:r>
            <a:endParaRPr lang="ru-RU" dirty="0"/>
          </a:p>
          <a:p>
            <a:r>
              <a:rPr lang="ru-RU" dirty="0" smtClean="0"/>
              <a:t>Приобрести </a:t>
            </a:r>
            <a:r>
              <a:rPr lang="ru-RU" dirty="0"/>
              <a:t>и установить указатели с наименованием улиц и номеров домов п. Дзержинск.</a:t>
            </a:r>
          </a:p>
          <a:p>
            <a:endParaRPr lang="ru-RU" dirty="0"/>
          </a:p>
        </p:txBody>
      </p:sp>
    </p:spTree>
    <p:extLst>
      <p:ext uri="{BB962C8B-B14F-4D97-AF65-F5344CB8AC3E}">
        <p14:creationId xmlns:p14="http://schemas.microsoft.com/office/powerpoint/2010/main" val="2169740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888763"/>
            <a:ext cx="9381066" cy="5152599"/>
          </a:xfrm>
        </p:spPr>
        <p:txBody>
          <a:bodyPr>
            <a:normAutofit/>
          </a:bodyPr>
          <a:lstStyle/>
          <a:p>
            <a:pPr marL="0" indent="0" algn="ctr">
              <a:buNone/>
            </a:pPr>
            <a:r>
              <a:rPr lang="ru-RU" sz="2800" dirty="0"/>
              <a:t>И что бы  не говорили о местном самоуправлении, как бы его не критиковали, нельзя отрицать того, что за короткий промежуток времени,  произошли положительные изменения. Нужно  понимать, что все проблемы, накопившиеся за долгие годы, сразу решить не получится, требуют долговременной перспективы, но работа администрации и Главы будет направлена на решение одной задачи - сделать наше муниципальное образование лучшим и </a:t>
            </a:r>
            <a:r>
              <a:rPr lang="ru-RU" sz="2800" dirty="0" smtClean="0"/>
              <a:t>привлекательным!</a:t>
            </a:r>
            <a:endParaRPr lang="ru-RU" sz="2800" dirty="0"/>
          </a:p>
        </p:txBody>
      </p:sp>
    </p:spTree>
    <p:extLst>
      <p:ext uri="{BB962C8B-B14F-4D97-AF65-F5344CB8AC3E}">
        <p14:creationId xmlns:p14="http://schemas.microsoft.com/office/powerpoint/2010/main" val="1141027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834312"/>
            <a:ext cx="10515600" cy="4351338"/>
          </a:xfrm>
        </p:spPr>
        <p:txBody>
          <a:bodyPr/>
          <a:lstStyle/>
          <a:p>
            <a:pPr marL="0" indent="0" algn="ctr">
              <a:buNone/>
            </a:pPr>
            <a:r>
              <a:rPr lang="ru-RU" sz="4400" dirty="0">
                <a:solidFill>
                  <a:schemeClr val="tx1"/>
                </a:solidFill>
              </a:rPr>
              <a:t>Мой доклад окончен!</a:t>
            </a:r>
          </a:p>
          <a:p>
            <a:pPr marL="0" indent="0" algn="ctr">
              <a:buNone/>
            </a:pPr>
            <a:r>
              <a:rPr lang="ru-RU" sz="4400" dirty="0">
                <a:solidFill>
                  <a:schemeClr val="tx1"/>
                </a:solidFill>
              </a:rPr>
              <a:t>Буду признательна за конструктивные замечания и предложения.</a:t>
            </a:r>
          </a:p>
          <a:p>
            <a:pPr marL="0" indent="0" algn="ctr">
              <a:buNone/>
            </a:pPr>
            <a:endParaRPr lang="ru-RU" sz="4400" dirty="0"/>
          </a:p>
          <a:p>
            <a:endParaRPr lang="ru-RU" dirty="0"/>
          </a:p>
        </p:txBody>
      </p:sp>
    </p:spTree>
    <p:extLst>
      <p:ext uri="{BB962C8B-B14F-4D97-AF65-F5344CB8AC3E}">
        <p14:creationId xmlns:p14="http://schemas.microsoft.com/office/powerpoint/2010/main" val="131575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0080" y="1931350"/>
            <a:ext cx="11161662" cy="4512179"/>
          </a:xfrm>
        </p:spPr>
        <p:txBody>
          <a:bodyPr>
            <a:normAutofit fontScale="85000" lnSpcReduction="20000"/>
          </a:bodyPr>
          <a:lstStyle/>
          <a:p>
            <a:pPr>
              <a:buFont typeface="Wingdings" panose="05000000000000000000" pitchFamily="2" charset="2"/>
              <a:buChar char="Ø"/>
            </a:pPr>
            <a:r>
              <a:rPr lang="ru-RU" sz="3000" dirty="0"/>
              <a:t> издание актов нормативно-правового характера;</a:t>
            </a:r>
          </a:p>
          <a:p>
            <a:pPr>
              <a:buFont typeface="Wingdings" panose="05000000000000000000" pitchFamily="2" charset="2"/>
              <a:buChar char="Ø"/>
            </a:pPr>
            <a:r>
              <a:rPr lang="ru-RU" sz="3000" dirty="0"/>
              <a:t> издание ненормативных и индивидуальных правовых актов; </a:t>
            </a:r>
          </a:p>
          <a:p>
            <a:pPr>
              <a:buFont typeface="Wingdings" panose="05000000000000000000" pitchFamily="2" charset="2"/>
              <a:buChar char="Ø"/>
            </a:pPr>
            <a:r>
              <a:rPr lang="ru-RU" sz="3000" dirty="0"/>
              <a:t> осуществление общественно-организационных действий; </a:t>
            </a:r>
          </a:p>
          <a:p>
            <a:pPr>
              <a:buFont typeface="Wingdings" panose="05000000000000000000" pitchFamily="2" charset="2"/>
              <a:buChar char="Ø"/>
            </a:pPr>
            <a:r>
              <a:rPr lang="ru-RU" sz="3000" dirty="0"/>
              <a:t> представление обязательных отчетов;</a:t>
            </a:r>
          </a:p>
          <a:p>
            <a:pPr>
              <a:buFont typeface="Wingdings" panose="05000000000000000000" pitchFamily="2" charset="2"/>
              <a:buChar char="Ø"/>
            </a:pPr>
            <a:r>
              <a:rPr lang="ru-RU" sz="3000" dirty="0"/>
              <a:t> применение средств непосредственного принуждения;</a:t>
            </a:r>
          </a:p>
          <a:p>
            <a:pPr>
              <a:buFont typeface="Wingdings" panose="05000000000000000000" pitchFamily="2" charset="2"/>
              <a:buChar char="Ø"/>
            </a:pPr>
            <a:r>
              <a:rPr lang="ru-RU" sz="3000" dirty="0"/>
              <a:t> создание необходимых условий для реализации прав и свобод граждан на местном уровне;</a:t>
            </a:r>
          </a:p>
          <a:p>
            <a:pPr>
              <a:buFont typeface="Wingdings" panose="05000000000000000000" pitchFamily="2" charset="2"/>
              <a:buChar char="Ø"/>
            </a:pPr>
            <a:r>
              <a:rPr lang="ru-RU" sz="3000" dirty="0"/>
              <a:t> создание системы взаимодействия с населением;</a:t>
            </a:r>
          </a:p>
          <a:p>
            <a:pPr>
              <a:buFont typeface="Wingdings" panose="05000000000000000000" pitchFamily="2" charset="2"/>
              <a:buChar char="Ø"/>
            </a:pPr>
            <a:r>
              <a:rPr lang="ru-RU" sz="3000" dirty="0"/>
              <a:t> предоставление информации о деятельности органов местного самоуправления.</a:t>
            </a:r>
          </a:p>
          <a:p>
            <a:pPr>
              <a:buFont typeface="Wingdings" panose="05000000000000000000" pitchFamily="2" charset="2"/>
              <a:buChar char="Ø"/>
            </a:pPr>
            <a:endParaRPr lang="ru-RU" dirty="0"/>
          </a:p>
        </p:txBody>
      </p:sp>
      <p:sp>
        <p:nvSpPr>
          <p:cNvPr id="5" name="Прямоугольник 4"/>
          <p:cNvSpPr/>
          <p:nvPr/>
        </p:nvSpPr>
        <p:spPr>
          <a:xfrm>
            <a:off x="2362873" y="210392"/>
            <a:ext cx="6975335" cy="1586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По сути </a:t>
            </a:r>
            <a:r>
              <a:rPr lang="ru-RU" dirty="0" smtClean="0"/>
              <a:t>вся </a:t>
            </a:r>
            <a:r>
              <a:rPr lang="ru-RU" dirty="0"/>
              <a:t>деятельность Главы и администрации направлена на защиту прав и интересов населения. </a:t>
            </a:r>
            <a:br>
              <a:rPr lang="ru-RU" dirty="0"/>
            </a:br>
            <a:r>
              <a:rPr lang="ru-RU" dirty="0"/>
              <a:t>Основными формами </a:t>
            </a:r>
            <a:r>
              <a:rPr lang="ru-RU" dirty="0" err="1"/>
              <a:t>правообеспечительной</a:t>
            </a:r>
            <a:r>
              <a:rPr lang="ru-RU" dirty="0"/>
              <a:t> являются:</a:t>
            </a:r>
            <a:br>
              <a:rPr lang="ru-RU" dirty="0"/>
            </a:br>
            <a:endParaRPr lang="ru-RU" dirty="0"/>
          </a:p>
        </p:txBody>
      </p:sp>
    </p:spTree>
    <p:extLst>
      <p:ext uri="{BB962C8B-B14F-4D97-AF65-F5344CB8AC3E}">
        <p14:creationId xmlns:p14="http://schemas.microsoft.com/office/powerpoint/2010/main" val="1767642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7037" y="-841571"/>
            <a:ext cx="10825404" cy="2257678"/>
          </a:xfrm>
        </p:spPr>
        <p:txBody>
          <a:bodyPr>
            <a:normAutofit fontScale="90000"/>
          </a:bodyPr>
          <a:lstStyle/>
          <a:p>
            <a:pPr algn="ctr"/>
            <a:r>
              <a:rPr lang="ru-RU" dirty="0"/>
              <a:t/>
            </a:r>
            <a:br>
              <a:rPr lang="ru-RU" dirty="0"/>
            </a:br>
            <a:r>
              <a:rPr lang="ru-RU" dirty="0"/>
              <a:t/>
            </a:r>
            <a:br>
              <a:rPr lang="ru-RU" dirty="0"/>
            </a:br>
            <a:r>
              <a:rPr lang="ru-RU" sz="2700" dirty="0"/>
              <a:t>В </a:t>
            </a:r>
            <a:r>
              <a:rPr lang="ru-RU" sz="2700" dirty="0" smtClean="0"/>
              <a:t>2020 </a:t>
            </a:r>
            <a:r>
              <a:rPr lang="ru-RU" sz="2700" dirty="0"/>
              <a:t>году было проведено </a:t>
            </a:r>
            <a:r>
              <a:rPr lang="ru-RU" sz="2700" dirty="0" smtClean="0">
                <a:solidFill>
                  <a:srgbClr val="FF0000"/>
                </a:solidFill>
              </a:rPr>
              <a:t>10</a:t>
            </a:r>
            <a:r>
              <a:rPr lang="ru-RU" sz="2700" dirty="0" smtClean="0"/>
              <a:t> </a:t>
            </a:r>
            <a:r>
              <a:rPr lang="ru-RU" sz="2700" dirty="0"/>
              <a:t>заседаний Думы поселения, на которых было рассмотрено и принято </a:t>
            </a:r>
            <a:r>
              <a:rPr lang="ru-RU" sz="2700" dirty="0" smtClean="0">
                <a:solidFill>
                  <a:srgbClr val="FF0000"/>
                </a:solidFill>
              </a:rPr>
              <a:t>52</a:t>
            </a:r>
            <a:r>
              <a:rPr lang="ru-RU" sz="2700" dirty="0" smtClean="0"/>
              <a:t> </a:t>
            </a:r>
            <a:r>
              <a:rPr lang="ru-RU" sz="2700" dirty="0"/>
              <a:t>нормативных актов представительного органа по различным вопросам местного значения в соответствии с полномочиями сельского поселения.</a:t>
            </a:r>
            <a:br>
              <a:rPr lang="ru-RU" sz="2700" dirty="0"/>
            </a:br>
            <a:endParaRPr lang="ru-RU" sz="2700" dirty="0"/>
          </a:p>
        </p:txBody>
      </p:sp>
      <p:graphicFrame>
        <p:nvGraphicFramePr>
          <p:cNvPr id="10" name="Объект 9"/>
          <p:cNvGraphicFramePr>
            <a:graphicFrameLocks noGrp="1"/>
          </p:cNvGraphicFramePr>
          <p:nvPr>
            <p:ph idx="1"/>
            <p:extLst>
              <p:ext uri="{D42A27DB-BD31-4B8C-83A1-F6EECF244321}">
                <p14:modId xmlns:p14="http://schemas.microsoft.com/office/powerpoint/2010/main" val="4049923121"/>
              </p:ext>
            </p:extLst>
          </p:nvPr>
        </p:nvGraphicFramePr>
        <p:xfrm>
          <a:off x="637175" y="1957689"/>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000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740229"/>
            <a:ext cx="10515600" cy="1248228"/>
          </a:xfrm>
        </p:spPr>
        <p:txBody>
          <a:bodyPr>
            <a:noAutofit/>
          </a:bodyPr>
          <a:lstStyle/>
          <a:p>
            <a:pPr algn="just"/>
            <a:r>
              <a:rPr lang="ru-RU" sz="2800" dirty="0"/>
              <a:t>Главой поселения в </a:t>
            </a:r>
            <a:r>
              <a:rPr lang="ru-RU" sz="2800" dirty="0" smtClean="0"/>
              <a:t>2020 </a:t>
            </a:r>
            <a:r>
              <a:rPr lang="ru-RU" sz="2800" dirty="0"/>
              <a:t>г. принято </a:t>
            </a:r>
            <a:r>
              <a:rPr lang="ru-RU" sz="2800" dirty="0" smtClean="0">
                <a:solidFill>
                  <a:srgbClr val="FF0000"/>
                </a:solidFill>
              </a:rPr>
              <a:t>198</a:t>
            </a:r>
            <a:r>
              <a:rPr lang="ru-RU" sz="2800" dirty="0" smtClean="0"/>
              <a:t> постановлений </a:t>
            </a:r>
            <a:r>
              <a:rPr lang="ru-RU" sz="2800" dirty="0"/>
              <a:t>и </a:t>
            </a:r>
            <a:r>
              <a:rPr lang="ru-RU" sz="2800" dirty="0" smtClean="0">
                <a:solidFill>
                  <a:srgbClr val="FF0000"/>
                </a:solidFill>
              </a:rPr>
              <a:t>121</a:t>
            </a:r>
            <a:r>
              <a:rPr lang="ru-RU" sz="2800" dirty="0" smtClean="0"/>
              <a:t> распоряжение </a:t>
            </a:r>
            <a:r>
              <a:rPr lang="ru-RU" sz="2800" dirty="0"/>
              <a:t>по вопросам деятельности администрации. </a:t>
            </a:r>
          </a:p>
        </p:txBody>
      </p:sp>
      <p:graphicFrame>
        <p:nvGraphicFramePr>
          <p:cNvPr id="8" name="Объект 7"/>
          <p:cNvGraphicFramePr>
            <a:graphicFrameLocks noGrp="1"/>
          </p:cNvGraphicFramePr>
          <p:nvPr>
            <p:ph idx="1"/>
            <p:extLst>
              <p:ext uri="{D42A27DB-BD31-4B8C-83A1-F6EECF244321}">
                <p14:modId xmlns:p14="http://schemas.microsoft.com/office/powerpoint/2010/main" val="264082446"/>
              </p:ext>
            </p:extLst>
          </p:nvPr>
        </p:nvGraphicFramePr>
        <p:xfrm>
          <a:off x="1317360" y="2068854"/>
          <a:ext cx="8596312" cy="38814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3323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8971" y="116114"/>
            <a:ext cx="10874829" cy="6060849"/>
          </a:xfrm>
        </p:spPr>
        <p:txBody>
          <a:bodyPr>
            <a:normAutofit/>
          </a:bodyPr>
          <a:lstStyle/>
          <a:p>
            <a:pPr marL="0" indent="0" algn="just">
              <a:buNone/>
            </a:pPr>
            <a:r>
              <a:rPr lang="ru-RU" sz="2300" dirty="0"/>
              <a:t>Администрация осуществляет деятельность по подготовке проектов решений представительного органа (Думы), постановлений и распоряжений Главы, а также по их реализации  и контролю за исполнением.  Проводится постоянная работа по подготовке и выдаче в порядке оказания муниципальных услуг различных документов, за </a:t>
            </a:r>
            <a:r>
              <a:rPr lang="ru-RU" sz="2300" dirty="0" smtClean="0"/>
              <a:t>2020 </a:t>
            </a:r>
            <a:r>
              <a:rPr lang="ru-RU" sz="2300" dirty="0"/>
              <a:t>г. подготовлено </a:t>
            </a:r>
            <a:r>
              <a:rPr lang="ru-RU" sz="2300" dirty="0" smtClean="0">
                <a:solidFill>
                  <a:srgbClr val="FF0000"/>
                </a:solidFill>
              </a:rPr>
              <a:t>238</a:t>
            </a:r>
            <a:r>
              <a:rPr lang="ru-RU" sz="2300" dirty="0" smtClean="0"/>
              <a:t> </a:t>
            </a:r>
            <a:r>
              <a:rPr lang="ru-RU" sz="2300" dirty="0"/>
              <a:t>документов, выдано </a:t>
            </a:r>
            <a:r>
              <a:rPr lang="ru-RU" sz="2300" dirty="0" smtClean="0">
                <a:solidFill>
                  <a:srgbClr val="FF0000"/>
                </a:solidFill>
              </a:rPr>
              <a:t>616</a:t>
            </a:r>
            <a:r>
              <a:rPr lang="ru-RU" sz="2300" dirty="0" smtClean="0"/>
              <a:t> справок </a:t>
            </a:r>
            <a:r>
              <a:rPr lang="ru-RU" sz="2300" dirty="0"/>
              <a:t>и </a:t>
            </a:r>
            <a:r>
              <a:rPr lang="ru-RU" sz="2300" dirty="0" smtClean="0">
                <a:solidFill>
                  <a:srgbClr val="FF0000"/>
                </a:solidFill>
              </a:rPr>
              <a:t>22</a:t>
            </a:r>
            <a:r>
              <a:rPr lang="ru-RU" sz="2300" dirty="0" smtClean="0"/>
              <a:t> нотариальные доверенности.</a:t>
            </a:r>
            <a:endParaRPr lang="ru-RU" sz="2300" dirty="0"/>
          </a:p>
        </p:txBody>
      </p:sp>
      <p:graphicFrame>
        <p:nvGraphicFramePr>
          <p:cNvPr id="6" name="Диаграмма 5"/>
          <p:cNvGraphicFramePr/>
          <p:nvPr>
            <p:extLst>
              <p:ext uri="{D42A27DB-BD31-4B8C-83A1-F6EECF244321}">
                <p14:modId xmlns:p14="http://schemas.microsoft.com/office/powerpoint/2010/main" val="3043364286"/>
              </p:ext>
            </p:extLst>
          </p:nvPr>
        </p:nvGraphicFramePr>
        <p:xfrm>
          <a:off x="1922309" y="2447674"/>
          <a:ext cx="8229600" cy="375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471469"/>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3256</TotalTime>
  <Words>2055</Words>
  <Application>Microsoft Office PowerPoint</Application>
  <PresentationFormat>Произвольный</PresentationFormat>
  <Paragraphs>159</Paragraphs>
  <Slides>55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55</vt:i4>
      </vt:variant>
    </vt:vector>
  </HeadingPairs>
  <TitlesOfParts>
    <vt:vector size="56" baseType="lpstr">
      <vt:lpstr>Аспект</vt:lpstr>
      <vt:lpstr> ОТЧЕТ  ГЛАВЫ  О РЕЗУЛЬТАТАХ РАБОТЫ  АДМИНИСТРАЦИИ ДЗЕРЖИНСКОГО МУНИЦИПАЛЬНОГО ОБРАЗОВАНИЯ – СЕЛЬСКОГО ПОСЕЛЕНИЯ ЗА 2020 ГОД.   </vt:lpstr>
      <vt:lpstr>Презентация PowerPoint</vt:lpstr>
      <vt:lpstr>Презентация PowerPoint</vt:lpstr>
      <vt:lpstr>Главным направлением деятельности Главы и администрации является: </vt:lpstr>
      <vt:lpstr>Особое место отводится функции защиты прав и интересов населения, с реализацией которой связываются все иные функции местного самоуправления: </vt:lpstr>
      <vt:lpstr>Презентация PowerPoint</vt:lpstr>
      <vt:lpstr>  В 2020 году было проведено 10 заседаний Думы поселения, на которых было рассмотрено и принято 52 нормативных актов представительного органа по различным вопросам местного значения в соответствии с полномочиями сельского поселения. </vt:lpstr>
      <vt:lpstr>Главой поселения в 2020 г. принято 198 постановлений и 121 распоряжение по вопросам деятельности администрации. </vt:lpstr>
      <vt:lpstr>Презентация PowerPoint</vt:lpstr>
      <vt:lpstr>  За 2020 г. принято и исполнено 702 документа входящей корреспонденции, направлено 758 документов исходящей корреспонденции поступило и рассмотрено по существу 447 письменных и устных обращений. </vt:lpstr>
      <vt:lpstr>Результаты рассмотрения обращений граждан за 2020 г.</vt:lpstr>
      <vt:lpstr>В администрации созданы  15 комиссий:  </vt:lpstr>
      <vt:lpstr>Осуществляется подготовка и проведение публичных и общественных слушаний </vt:lpstr>
      <vt:lpstr>Презентация PowerPoint</vt:lpstr>
      <vt:lpstr>Презентация PowerPoint</vt:lpstr>
      <vt:lpstr>         Муниципальная собственность </vt:lpstr>
      <vt:lpstr>Вопросы ЖКХ</vt:lpstr>
      <vt:lpstr>Презентация PowerPoint</vt:lpstr>
      <vt:lpstr>Презентация PowerPoint</vt:lpstr>
      <vt:lpstr>Все контейнерные площадки  для сбора твердых коммунальных отходов на территории Дзержинского муниципального образования согласованны с Роспотребнадзором.</vt:lpstr>
      <vt:lpstr>Сбор и вывоз ТКО  с контейнерных площадок осуществляет региональных оператор ООО «РТ-НЭО Иркутск» 4 раза в неделю. Жалоб на вывоз мусора нет. На проведение месячников по санитарной очистки территории   за год было направлено – 60 000 тыс. руб. </vt:lpstr>
      <vt:lpstr>ООО УК « Ушаковская»  выполнили работы по замене аварийного участка канализации и обустройство выгребной ямы для дома пер. Парковый 2. </vt:lpstr>
      <vt:lpstr>Презентация PowerPoint</vt:lpstr>
      <vt:lpstr>Уличное освещение  </vt:lpstr>
      <vt:lpstr>Презентация PowerPoint</vt:lpstr>
      <vt:lpstr>Автодорожная сеть</vt:lpstr>
      <vt:lpstr>Презентация PowerPoint</vt:lpstr>
      <vt:lpstr>Ремонт дорожного покрытия  ул. Родниковая – 4 407 946,44 руб. </vt:lpstr>
      <vt:lpstr>Презентация PowerPoint</vt:lpstr>
      <vt:lpstr>Устройство пешеходной дорожки по пер. Строителей  на сумму - 880 000 руб.  </vt:lpstr>
      <vt:lpstr>         После</vt:lpstr>
      <vt:lpstr>Презентация PowerPoint</vt:lpstr>
      <vt:lpstr>Ремонт дорог  ул. Садовая, ул. Березовая, пер. Парковый – 599720,81руб. </vt:lpstr>
      <vt:lpstr>Ремонт ул. Фермерская  - 299 000руб </vt:lpstr>
      <vt:lpstr>Презентация PowerPoint</vt:lpstr>
      <vt:lpstr>Презентация PowerPoint</vt:lpstr>
      <vt:lpstr>Презентация PowerPoint</vt:lpstr>
      <vt:lpstr>Презентация PowerPoint</vt:lpstr>
      <vt:lpstr>Соцобъекты  В 2020году началось строительство детского сада на 145 мест и школы 352 места. Детский сад в декабре 2020г. был сдан в эксплуатацию. </vt:lpstr>
      <vt:lpstr>В 2020г. по программе «Местные инициативы» выполнены работы на детской площадке по ул. Парковая, 16 установлены: карусель с пандусом, тренажер «шаговый», уличный тренажер «Велосипед», урны для мусора на сумму 241 890 рублей и установлены стенды с информацией. </vt:lpstr>
      <vt:lpstr>В 2020 году мы стали лауреатами конкурса «На лучшую организацию работы представительного органа Поселения Иркутской области в 2019г» ( получили принтер ) и заняли 3 место  в конкурсе «На лучшую организацию работы представительного органа Поселения Иркутского района в 2019г «на призовые денежные средства приобрели  газонокосилку, бензопилу и другой инвентарь для хозяйственных нужд администрации. </vt:lpstr>
      <vt:lpstr>Культурно массовые мероприятия и социальная сфера  </vt:lpstr>
      <vt:lpstr>Продолжает работу секция  по футболу. Тренер обновляет команду из детей начальной школы для занятий футболом, и 2 раза в неделю он проводит тренировки на хоккейном корте. Сейчас в секции занимается 14 детей. Дети с удовольствием посещают тренировки. </vt:lpstr>
      <vt:lpstr>Работа Совета ветеранов </vt:lpstr>
      <vt:lpstr>Презентация книги «Навеки живые» для детей, внуков и правнуков участников ВОВ </vt:lpstr>
      <vt:lpstr>Они сражались за Родину !</vt:lpstr>
      <vt:lpstr>Презентация PowerPoint</vt:lpstr>
      <vt:lpstr>Презентация PowerPoint</vt:lpstr>
      <vt:lpstr>Презентация PowerPoint</vt:lpstr>
      <vt:lpstr>Презентация PowerPoint</vt:lpstr>
      <vt:lpstr>Пожарная безопасность</vt:lpstr>
      <vt:lpstr>Презентация PowerPoint</vt:lpstr>
      <vt:lpstr>Приоритетные направления в деятельности  на 2021 год</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ГЛАВЫ  О РЕЗУЛЬТАТАХ ЕГО ДЕЯТЕЛЬНОСТИ И ДЕЯТЕЛЬНОСТИ  АДМИНИСТРАЦИИ ДЗЕРЖИНСКОГО МУНИЦИПАЛЬНОГО ОБРАЗОВАНИЯ – СЕЛЬСКОГО ПОСЕЛЕНИЯ ЗА 2019 ГОД.</dc:title>
  <dc:creator>Пользователь Windows</dc:creator>
  <cp:lastModifiedBy>User1</cp:lastModifiedBy>
  <cp:revision>137</cp:revision>
  <dcterms:created xsi:type="dcterms:W3CDTF">2019-09-06T10:58:04Z</dcterms:created>
  <dcterms:modified xsi:type="dcterms:W3CDTF">2021-02-24T07:24:33Z</dcterms:modified>
</cp:coreProperties>
</file>