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6" r:id="rId20"/>
    <p:sldId id="274" r:id="rId21"/>
    <p:sldId id="275" r:id="rId22"/>
    <p:sldId id="278" r:id="rId23"/>
    <p:sldId id="279"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Microsoft Office" initials="Offic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p:restoredTop sz="94618"/>
  </p:normalViewPr>
  <p:slideViewPr>
    <p:cSldViewPr snapToGrid="0" snapToObjects="1">
      <p:cViewPr>
        <p:scale>
          <a:sx n="84" d="100"/>
          <a:sy n="84" d="100"/>
        </p:scale>
        <p:origin x="144" y="376"/>
      </p:cViewPr>
      <p:guideLst/>
    </p:cSldViewPr>
  </p:slideViewPr>
  <p:outlineViewPr>
    <p:cViewPr>
      <p:scale>
        <a:sx n="33" d="100"/>
        <a:sy n="33" d="100"/>
      </p:scale>
      <p:origin x="0" y="-594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2-09T10:32:34.878" idx="1">
    <p:pos x="10" y="10"/>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E74E0D-0A9B-BE4B-BA46-E04C8BCE4D0F}" type="datetimeFigureOut">
              <a:rPr lang="ru-RU" smtClean="0"/>
              <a:t>28.03.17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ED057-4E23-1A4A-AE31-C7C36683DEE0}" type="slidenum">
              <a:rPr lang="ru-RU" smtClean="0"/>
              <a:t>‹#›</a:t>
            </a:fld>
            <a:endParaRPr lang="ru-RU"/>
          </a:p>
        </p:txBody>
      </p:sp>
    </p:spTree>
    <p:extLst>
      <p:ext uri="{BB962C8B-B14F-4D97-AF65-F5344CB8AC3E}">
        <p14:creationId xmlns:p14="http://schemas.microsoft.com/office/powerpoint/2010/main" val="113851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По результатам выборов в 2012году я приступила к обязанностям Главы Дзержинского муниципального образования. И вот наступил последний год моих полномочий. Поэтому на сегодняшнем сходе я хочу сделать отчет за  4 года моей работы. Опыта работа в местном самоуправлении у меня не было, и методом проб и ошибок, удач и достижений, с дефицитным бюджетом я приступила к своим обязанностям.</a:t>
            </a:r>
          </a:p>
          <a:p>
            <a:r>
              <a:rPr lang="ru-RU" sz="1200" kern="1200" dirty="0" smtClean="0">
                <a:solidFill>
                  <a:schemeClr val="tx1"/>
                </a:solidFill>
                <a:effectLst/>
                <a:latin typeface="+mn-lt"/>
                <a:ea typeface="+mn-ea"/>
                <a:cs typeface="+mn-cs"/>
              </a:rPr>
              <a:t>По сложившейся ситуации  в нашем поселке нет клуба. Построить Дом Культуры не было возможности, </a:t>
            </a:r>
            <a:r>
              <a:rPr lang="ru-RU" sz="1200" kern="1200" dirty="0" err="1" smtClean="0">
                <a:solidFill>
                  <a:schemeClr val="tx1"/>
                </a:solidFill>
                <a:effectLst/>
                <a:latin typeface="+mn-lt"/>
                <a:ea typeface="+mn-ea"/>
                <a:cs typeface="+mn-cs"/>
              </a:rPr>
              <a:t>т.к</a:t>
            </a:r>
            <a:r>
              <a:rPr lang="ru-RU" sz="1200" kern="1200" dirty="0" smtClean="0">
                <a:solidFill>
                  <a:schemeClr val="tx1"/>
                </a:solidFill>
                <a:effectLst/>
                <a:latin typeface="+mn-lt"/>
                <a:ea typeface="+mn-ea"/>
                <a:cs typeface="+mn-cs"/>
              </a:rPr>
              <a:t> для этого надо иметь в собственности земельный участок, проектно-сметную документацию, пройти экспертизы и только после этого можно вступить в программу по развитию сельских территорий. Поэтому я в первую очередь подумала об обустройстве детских площадок в нашем поселке, а Вы меня поддержали.</a:t>
            </a:r>
          </a:p>
          <a:p>
            <a:endParaRPr lang="ru-RU" dirty="0"/>
          </a:p>
        </p:txBody>
      </p:sp>
      <p:sp>
        <p:nvSpPr>
          <p:cNvPr id="4" name="Номер слайда 3"/>
          <p:cNvSpPr>
            <a:spLocks noGrp="1"/>
          </p:cNvSpPr>
          <p:nvPr>
            <p:ph type="sldNum" sz="quarter" idx="10"/>
          </p:nvPr>
        </p:nvSpPr>
        <p:spPr/>
        <p:txBody>
          <a:bodyPr/>
          <a:lstStyle/>
          <a:p>
            <a:fld id="{050ED057-4E23-1A4A-AE31-C7C36683DEE0}" type="slidenum">
              <a:rPr lang="ru-RU" smtClean="0"/>
              <a:t>1</a:t>
            </a:fld>
            <a:endParaRPr lang="ru-RU"/>
          </a:p>
        </p:txBody>
      </p:sp>
    </p:spTree>
    <p:extLst>
      <p:ext uri="{BB962C8B-B14F-4D97-AF65-F5344CB8AC3E}">
        <p14:creationId xmlns:p14="http://schemas.microsoft.com/office/powerpoint/2010/main" val="118729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u="sng" kern="1200" dirty="0" smtClean="0">
                <a:solidFill>
                  <a:schemeClr val="tx1"/>
                </a:solidFill>
                <a:effectLst/>
                <a:latin typeface="+mn-lt"/>
                <a:ea typeface="+mn-ea"/>
                <a:cs typeface="+mn-cs"/>
              </a:rPr>
              <a:t>ЖКХ </a:t>
            </a:r>
            <a:endParaRPr lang="ru-RU" sz="1200" kern="1200" dirty="0" smtClean="0">
              <a:solidFill>
                <a:schemeClr val="tx1"/>
              </a:solidFill>
              <a:effectLst/>
              <a:latin typeface="+mn-lt"/>
              <a:ea typeface="+mn-ea"/>
              <a:cs typeface="+mn-cs"/>
            </a:endParaRPr>
          </a:p>
          <a:p>
            <a:r>
              <a:rPr lang="ru-RU" sz="1200" b="1" u="sng" kern="1200" dirty="0" smtClean="0">
                <a:solidFill>
                  <a:schemeClr val="tx1"/>
                </a:solidFill>
                <a:effectLst/>
                <a:latin typeface="+mn-lt"/>
                <a:ea typeface="+mn-ea"/>
                <a:cs typeface="+mn-cs"/>
              </a:rPr>
              <a:t>Теплоснабжение</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В связи с тем, что под центральной дорогой лежали гнилые трубы  центрального водоснабжения и отопления, мы сделали капитального ремонт по замена участка теплосети и водопровода  по ул. Центральная от поликлиники до скорой помощи. А так же на оставшиеся денежные средства после проведенного аукциона, провели капитальный ремонт ввода теплотрассы  и водопровода на поликлинику, администрацию ЦРБ, станцию скорой помощи и школу. </a:t>
            </a:r>
          </a:p>
          <a:p>
            <a:r>
              <a:rPr lang="ru-RU" sz="1200" kern="1200" dirty="0" smtClean="0">
                <a:solidFill>
                  <a:schemeClr val="tx1"/>
                </a:solidFill>
                <a:effectLst/>
                <a:latin typeface="+mn-lt"/>
                <a:ea typeface="+mn-ea"/>
                <a:cs typeface="+mn-cs"/>
              </a:rPr>
              <a:t>Для предотвращения аварий на теплосетях, были произведены работы по замене сетей теплоснабжения и водоснабжения по </a:t>
            </a:r>
            <a:r>
              <a:rPr lang="ru-RU" sz="1200" kern="1200" dirty="0" err="1" smtClean="0">
                <a:solidFill>
                  <a:schemeClr val="tx1"/>
                </a:solidFill>
                <a:effectLst/>
                <a:latin typeface="+mn-lt"/>
                <a:ea typeface="+mn-ea"/>
                <a:cs typeface="+mn-cs"/>
              </a:rPr>
              <a:t>ул.Садовая</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И сейчас практически на 100% заменены трубы теплоснабжения и водоснабжения в п. Дзержинск</a:t>
            </a:r>
          </a:p>
          <a:p>
            <a:endParaRPr lang="ru-RU" dirty="0"/>
          </a:p>
        </p:txBody>
      </p:sp>
      <p:sp>
        <p:nvSpPr>
          <p:cNvPr id="4" name="Номер слайда 3"/>
          <p:cNvSpPr>
            <a:spLocks noGrp="1"/>
          </p:cNvSpPr>
          <p:nvPr>
            <p:ph type="sldNum" sz="quarter" idx="10"/>
          </p:nvPr>
        </p:nvSpPr>
        <p:spPr/>
        <p:txBody>
          <a:bodyPr/>
          <a:lstStyle/>
          <a:p>
            <a:fld id="{050ED057-4E23-1A4A-AE31-C7C36683DEE0}" type="slidenum">
              <a:rPr lang="ru-RU" smtClean="0"/>
              <a:t>10</a:t>
            </a:fld>
            <a:endParaRPr lang="ru-RU"/>
          </a:p>
        </p:txBody>
      </p:sp>
    </p:spTree>
    <p:extLst>
      <p:ext uri="{BB962C8B-B14F-4D97-AF65-F5344CB8AC3E}">
        <p14:creationId xmlns:p14="http://schemas.microsoft.com/office/powerpoint/2010/main" val="1244268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	Всех волнует вопрос по подключению ангарской воды к поселку. Этот вопрос поднимался на всех сходах. Администрация Дзержинского МО всегда вела работу в этом направлении. Но «Водоканал»- это организация, которая обслуживает водой только город Иркутск. Нам только удалось провести работы по  обеспечению жителей городской водой по ул. Дорожная, Шоферская, Летняя, Ивановская, т.к. нашего водопровода в той части нет, и в ходе переговоров с Водоканалом принято решение о выдаче технических условий на подключение к воде индивидуально. В 2016 году между мэром г. Иркутска и Иркутского района составлено соглашение о начале работ по проекту обеспечение водой всех жителей Иркутского района.  Администрация Дзержинского МО на сегодняшний момент согласовала предварительный проект прохождение трассы водопроводных сетей.  	  На сегодняшний день для улучшения качества воды  запущен новый водозабор,  и в настоящее время       вода поступает из нового водозабора. Многие люди оценили качество этой воды.</a:t>
            </a:r>
          </a:p>
          <a:p>
            <a:r>
              <a:rPr lang="ru-RU" sz="1200" kern="1200" dirty="0" smtClean="0">
                <a:solidFill>
                  <a:schemeClr val="tx1"/>
                </a:solidFill>
                <a:effectLst/>
                <a:latin typeface="+mn-lt"/>
                <a:ea typeface="+mn-ea"/>
                <a:cs typeface="+mn-cs"/>
              </a:rPr>
              <a:t>        Один из вопросов, заданных жителями, открытие  водокачки около военкомата. Этот вопрос прорабатывался с  УК « </a:t>
            </a:r>
            <a:r>
              <a:rPr lang="ru-RU" sz="1200" kern="1200" dirty="0" err="1" smtClean="0">
                <a:solidFill>
                  <a:schemeClr val="tx1"/>
                </a:solidFill>
                <a:effectLst/>
                <a:latin typeface="+mn-lt"/>
                <a:ea typeface="+mn-ea"/>
                <a:cs typeface="+mn-cs"/>
              </a:rPr>
              <a:t>Ушаковская</a:t>
            </a:r>
            <a:r>
              <a:rPr lang="ru-RU" sz="1200" kern="1200" dirty="0" smtClean="0">
                <a:solidFill>
                  <a:schemeClr val="tx1"/>
                </a:solidFill>
                <a:effectLst/>
                <a:latin typeface="+mn-lt"/>
                <a:ea typeface="+mn-ea"/>
                <a:cs typeface="+mn-cs"/>
              </a:rPr>
              <a:t>», по решению данного вопроса необходимо написать заявление в управляющую компанию и внести плату за пользование ей. Или в случае большого количество, нуждающихся в данной водокачки, будет решен вопрос по установке чипа, для пользования </a:t>
            </a:r>
            <a:r>
              <a:rPr lang="ru-RU" sz="1200" kern="1200" dirty="0" err="1" smtClean="0">
                <a:solidFill>
                  <a:schemeClr val="tx1"/>
                </a:solidFill>
                <a:effectLst/>
                <a:latin typeface="+mn-lt"/>
                <a:ea typeface="+mn-ea"/>
                <a:cs typeface="+mn-cs"/>
              </a:rPr>
              <a:t>даннойводокачкой</a:t>
            </a:r>
            <a:r>
              <a:rPr lang="ru-RU" sz="1200" kern="1200" dirty="0" smtClean="0">
                <a:solidFill>
                  <a:schemeClr val="tx1"/>
                </a:solidFill>
                <a:effectLst/>
                <a:latin typeface="+mn-lt"/>
                <a:ea typeface="+mn-ea"/>
                <a:cs typeface="+mn-cs"/>
              </a:rPr>
              <a:t>, т.к. за пользование водой необходимо платить.</a:t>
            </a:r>
          </a:p>
          <a:p>
            <a:endParaRPr lang="ru-RU" dirty="0"/>
          </a:p>
        </p:txBody>
      </p:sp>
      <p:sp>
        <p:nvSpPr>
          <p:cNvPr id="4" name="Номер слайда 3"/>
          <p:cNvSpPr>
            <a:spLocks noGrp="1"/>
          </p:cNvSpPr>
          <p:nvPr>
            <p:ph type="sldNum" sz="quarter" idx="10"/>
          </p:nvPr>
        </p:nvSpPr>
        <p:spPr/>
        <p:txBody>
          <a:bodyPr/>
          <a:lstStyle/>
          <a:p>
            <a:fld id="{050ED057-4E23-1A4A-AE31-C7C36683DEE0}" type="slidenum">
              <a:rPr lang="ru-RU" smtClean="0"/>
              <a:t>11</a:t>
            </a:fld>
            <a:endParaRPr lang="ru-RU"/>
          </a:p>
        </p:txBody>
      </p:sp>
    </p:spTree>
    <p:extLst>
      <p:ext uri="{BB962C8B-B14F-4D97-AF65-F5344CB8AC3E}">
        <p14:creationId xmlns:p14="http://schemas.microsoft.com/office/powerpoint/2010/main" val="513204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По программе «Народные инициативы» в 2013году  мы выполнили работы по обустройству детской площадки  по ул. Парковая,   был закуплен спортивный инвентарь, детские качели, был установлен теннисный стол и практически все время на этой площадке было многолюдно. Ко мне обратились подростки провести освещение волейбольной площадки в парке и мы провели освещение.</a:t>
            </a:r>
          </a:p>
          <a:p>
            <a:endParaRPr lang="ru-RU" dirty="0"/>
          </a:p>
        </p:txBody>
      </p:sp>
      <p:sp>
        <p:nvSpPr>
          <p:cNvPr id="4" name="Номер слайда 3"/>
          <p:cNvSpPr>
            <a:spLocks noGrp="1"/>
          </p:cNvSpPr>
          <p:nvPr>
            <p:ph type="sldNum" sz="quarter" idx="10"/>
          </p:nvPr>
        </p:nvSpPr>
        <p:spPr/>
        <p:txBody>
          <a:bodyPr/>
          <a:lstStyle/>
          <a:p>
            <a:fld id="{050ED057-4E23-1A4A-AE31-C7C36683DEE0}" type="slidenum">
              <a:rPr lang="ru-RU" smtClean="0"/>
              <a:t>2</a:t>
            </a:fld>
            <a:endParaRPr lang="ru-RU"/>
          </a:p>
        </p:txBody>
      </p:sp>
    </p:spTree>
    <p:extLst>
      <p:ext uri="{BB962C8B-B14F-4D97-AF65-F5344CB8AC3E}">
        <p14:creationId xmlns:p14="http://schemas.microsoft.com/office/powerpoint/2010/main" val="1756951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Видя, сколько детей проводит время в этом парке, мы начали благоустройство детской площадки по </a:t>
            </a:r>
            <a:r>
              <a:rPr lang="ru-RU" sz="1200" kern="1200" dirty="0" err="1" smtClean="0">
                <a:solidFill>
                  <a:schemeClr val="tx1"/>
                </a:solidFill>
                <a:effectLst/>
                <a:latin typeface="+mn-lt"/>
                <a:ea typeface="+mn-ea"/>
                <a:cs typeface="+mn-cs"/>
              </a:rPr>
              <a:t>ул.Новая</a:t>
            </a:r>
            <a:r>
              <a:rPr lang="ru-RU" sz="1200" kern="1200" dirty="0" smtClean="0">
                <a:solidFill>
                  <a:schemeClr val="tx1"/>
                </a:solidFill>
                <a:effectLst/>
                <a:latin typeface="+mn-lt"/>
                <a:ea typeface="+mn-ea"/>
                <a:cs typeface="+mn-cs"/>
              </a:rPr>
              <a:t>,  на месте старой силосной ямы, заросшей коноплей и сорняками. Также закупили и установили на площадке спортивное и детское оборудование, огородили ее. И в честь 70-летия Победы в ВОВ вместе с ветеранами войны и учениками  Дзержинской начальной школы посадили там более 30 кустов рябины, посадили так называемую «Аллею Славы». </a:t>
            </a:r>
          </a:p>
          <a:p>
            <a:endParaRPr lang="ru-RU" dirty="0"/>
          </a:p>
        </p:txBody>
      </p:sp>
      <p:sp>
        <p:nvSpPr>
          <p:cNvPr id="4" name="Номер слайда 3"/>
          <p:cNvSpPr>
            <a:spLocks noGrp="1"/>
          </p:cNvSpPr>
          <p:nvPr>
            <p:ph type="sldNum" sz="quarter" idx="10"/>
          </p:nvPr>
        </p:nvSpPr>
        <p:spPr/>
        <p:txBody>
          <a:bodyPr/>
          <a:lstStyle/>
          <a:p>
            <a:fld id="{050ED057-4E23-1A4A-AE31-C7C36683DEE0}" type="slidenum">
              <a:rPr lang="ru-RU" smtClean="0"/>
              <a:t>3</a:t>
            </a:fld>
            <a:endParaRPr lang="ru-RU"/>
          </a:p>
        </p:txBody>
      </p:sp>
    </p:spTree>
    <p:extLst>
      <p:ext uri="{BB962C8B-B14F-4D97-AF65-F5344CB8AC3E}">
        <p14:creationId xmlns:p14="http://schemas.microsoft.com/office/powerpoint/2010/main" val="98617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По итогам схода 2014 г. было высказано предложение, по организации детской площадки для малышей возле дома №2 по </a:t>
            </a:r>
            <a:r>
              <a:rPr lang="ru-RU" sz="1200" kern="1200" dirty="0" err="1" smtClean="0">
                <a:solidFill>
                  <a:schemeClr val="tx1"/>
                </a:solidFill>
                <a:effectLst/>
                <a:latin typeface="+mn-lt"/>
                <a:ea typeface="+mn-ea"/>
                <a:cs typeface="+mn-cs"/>
              </a:rPr>
              <a:t>пер.Парковый</a:t>
            </a:r>
            <a:r>
              <a:rPr lang="ru-RU" sz="1200" kern="1200" dirty="0" smtClean="0">
                <a:solidFill>
                  <a:schemeClr val="tx1"/>
                </a:solidFill>
                <a:effectLst/>
                <a:latin typeface="+mn-lt"/>
                <a:ea typeface="+mn-ea"/>
                <a:cs typeface="+mn-cs"/>
              </a:rPr>
              <a:t>. Совместно с депутатами принято решение по благоустройству площадки   между панельным домом и военкоматом. В результате проделанной работы  детская площадка приведена в надлежащий вид (обрезаны деревья, выровнена грунтом площадка) и установлены горка, качели, лавочки, песочница. Для безопасности детей площадка огорожена декоративны забором. Поставлен теннисный стол.</a:t>
            </a:r>
          </a:p>
          <a:p>
            <a:endParaRPr lang="ru-RU" dirty="0"/>
          </a:p>
        </p:txBody>
      </p:sp>
      <p:sp>
        <p:nvSpPr>
          <p:cNvPr id="4" name="Номер слайда 3"/>
          <p:cNvSpPr>
            <a:spLocks noGrp="1"/>
          </p:cNvSpPr>
          <p:nvPr>
            <p:ph type="sldNum" sz="quarter" idx="10"/>
          </p:nvPr>
        </p:nvSpPr>
        <p:spPr/>
        <p:txBody>
          <a:bodyPr/>
          <a:lstStyle/>
          <a:p>
            <a:fld id="{050ED057-4E23-1A4A-AE31-C7C36683DEE0}" type="slidenum">
              <a:rPr lang="ru-RU" smtClean="0"/>
              <a:t>4</a:t>
            </a:fld>
            <a:endParaRPr lang="ru-RU"/>
          </a:p>
        </p:txBody>
      </p:sp>
    </p:spTree>
    <p:extLst>
      <p:ext uri="{BB962C8B-B14F-4D97-AF65-F5344CB8AC3E}">
        <p14:creationId xmlns:p14="http://schemas.microsoft.com/office/powerpoint/2010/main" val="849575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Все эти три детские площадки оформлены в собственность администрации Дзержинского МО</a:t>
            </a:r>
          </a:p>
          <a:p>
            <a:r>
              <a:rPr lang="ru-RU" sz="1200" kern="1200" dirty="0" smtClean="0">
                <a:solidFill>
                  <a:schemeClr val="tx1"/>
                </a:solidFill>
                <a:effectLst/>
                <a:latin typeface="+mn-lt"/>
                <a:ea typeface="+mn-ea"/>
                <a:cs typeface="+mn-cs"/>
              </a:rPr>
              <a:t>	Детская площадка на Садовой 3 пришла в плачевное состояние. В 2016 году мы привели ее в порядок, сделана планировка  этой площадки, восстановлено ограждение, посажены деревья, отремонтированы детские городки, поставлены лавочки. Для безопасности жизни детей снесена сгнившая деревянная горка.  </a:t>
            </a:r>
          </a:p>
          <a:p>
            <a:r>
              <a:rPr lang="ru-RU" sz="1200" kern="1200" dirty="0" smtClean="0">
                <a:solidFill>
                  <a:schemeClr val="tx1"/>
                </a:solidFill>
                <a:effectLst/>
                <a:latin typeface="+mn-lt"/>
                <a:ea typeface="+mn-ea"/>
                <a:cs typeface="+mn-cs"/>
              </a:rPr>
              <a:t>	Так же после ремонта теплотрассы была восстановлена  уличная детская площадка на территории школы.</a:t>
            </a:r>
          </a:p>
          <a:p>
            <a:endParaRPr lang="ru-RU" dirty="0"/>
          </a:p>
        </p:txBody>
      </p:sp>
      <p:sp>
        <p:nvSpPr>
          <p:cNvPr id="4" name="Номер слайда 3"/>
          <p:cNvSpPr>
            <a:spLocks noGrp="1"/>
          </p:cNvSpPr>
          <p:nvPr>
            <p:ph type="sldNum" sz="quarter" idx="10"/>
          </p:nvPr>
        </p:nvSpPr>
        <p:spPr/>
        <p:txBody>
          <a:bodyPr/>
          <a:lstStyle/>
          <a:p>
            <a:fld id="{050ED057-4E23-1A4A-AE31-C7C36683DEE0}" type="slidenum">
              <a:rPr lang="ru-RU" smtClean="0"/>
              <a:t>5</a:t>
            </a:fld>
            <a:endParaRPr lang="ru-RU"/>
          </a:p>
        </p:txBody>
      </p:sp>
    </p:spTree>
    <p:extLst>
      <p:ext uri="{BB962C8B-B14F-4D97-AF65-F5344CB8AC3E}">
        <p14:creationId xmlns:p14="http://schemas.microsoft.com/office/powerpoint/2010/main" val="338372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Мы с Вами помним в каком ужасном состоянии была центральная асфальтированная дорога, отсутствовали тротуары. Все это время администрация Дзержинского МО ходатайствовала о проведении капитального ремонта центральных улиц,  и  наконец в  2013 года из областного бюджета были выделены денежные средства и проведен капитальный ремонт дорог ул. Стахановская, Центральная, Производственная, проложены тротуары. Асфальтировали площадку возле д/сада и поликлиники ЦРБ</a:t>
            </a:r>
          </a:p>
          <a:p>
            <a:r>
              <a:rPr lang="ru-RU" sz="1200" kern="1200" dirty="0" smtClean="0">
                <a:solidFill>
                  <a:schemeClr val="tx1"/>
                </a:solidFill>
                <a:effectLst/>
                <a:latin typeface="+mn-lt"/>
                <a:ea typeface="+mn-ea"/>
                <a:cs typeface="+mn-cs"/>
              </a:rPr>
              <a:t>	В связи с дефицитом денежных средств в бюджете, мы  решаем  вопросы по ремонту дорог  путем вступления в программы. На территории Иркутской области в 2011-2013 действовала программа «По капитальному ремонту и ремонту автомобильных дорог общего пользования», в которую мы вступили. По данной программе обустроены гравийные  дороги по ул. Новая, ул. Родниковая, пер. Стахановский, </a:t>
            </a:r>
            <a:r>
              <a:rPr lang="ru-RU" sz="1200" kern="1200" dirty="0" err="1" smtClean="0">
                <a:solidFill>
                  <a:schemeClr val="tx1"/>
                </a:solidFill>
                <a:effectLst/>
                <a:latin typeface="+mn-lt"/>
                <a:ea typeface="+mn-ea"/>
                <a:cs typeface="+mn-cs"/>
              </a:rPr>
              <a:t>пер.Спортивный</a:t>
            </a:r>
            <a:r>
              <a:rPr lang="ru-RU" sz="1200" kern="1200" dirty="0" smtClean="0">
                <a:solidFill>
                  <a:schemeClr val="tx1"/>
                </a:solidFill>
                <a:effectLst/>
                <a:latin typeface="+mn-lt"/>
                <a:ea typeface="+mn-ea"/>
                <a:cs typeface="+mn-cs"/>
              </a:rPr>
              <a:t> (от заправки до ул. Новая). </a:t>
            </a:r>
          </a:p>
          <a:p>
            <a:r>
              <a:rPr lang="ru-RU" sz="1200" kern="1200" dirty="0" smtClean="0">
                <a:solidFill>
                  <a:schemeClr val="tx1"/>
                </a:solidFill>
                <a:effectLst/>
                <a:latin typeface="+mn-lt"/>
                <a:ea typeface="+mn-ea"/>
                <a:cs typeface="+mn-cs"/>
              </a:rPr>
              <a:t> 	В 2015 году </a:t>
            </a:r>
            <a:r>
              <a:rPr lang="ru-RU" sz="1200" kern="1200" dirty="0" err="1" smtClean="0">
                <a:solidFill>
                  <a:schemeClr val="tx1"/>
                </a:solidFill>
                <a:effectLst/>
                <a:latin typeface="+mn-lt"/>
                <a:ea typeface="+mn-ea"/>
                <a:cs typeface="+mn-cs"/>
              </a:rPr>
              <a:t>пер.Строительный</a:t>
            </a:r>
            <a:r>
              <a:rPr lang="ru-RU" sz="1200" kern="1200" dirty="0" smtClean="0">
                <a:solidFill>
                  <a:schemeClr val="tx1"/>
                </a:solidFill>
                <a:effectLst/>
                <a:latin typeface="+mn-lt"/>
                <a:ea typeface="+mn-ea"/>
                <a:cs typeface="+mn-cs"/>
              </a:rPr>
              <a:t> при </a:t>
            </a:r>
            <a:r>
              <a:rPr lang="ru-RU" sz="1200" kern="1200" dirty="0" err="1" smtClean="0">
                <a:solidFill>
                  <a:schemeClr val="tx1"/>
                </a:solidFill>
                <a:effectLst/>
                <a:latin typeface="+mn-lt"/>
                <a:ea typeface="+mn-ea"/>
                <a:cs typeface="+mn-cs"/>
              </a:rPr>
              <a:t>проложении</a:t>
            </a:r>
            <a:r>
              <a:rPr lang="ru-RU" sz="1200" kern="1200" dirty="0" smtClean="0">
                <a:solidFill>
                  <a:schemeClr val="tx1"/>
                </a:solidFill>
                <a:effectLst/>
                <a:latin typeface="+mn-lt"/>
                <a:ea typeface="+mn-ea"/>
                <a:cs typeface="+mn-cs"/>
              </a:rPr>
              <a:t> трасс тепла, воды и канализации к мкн «Современник» был полностью перерыт. Но для получения разрешения на строительство дирекция ООО «</a:t>
            </a:r>
            <a:r>
              <a:rPr lang="ru-RU" sz="1200" kern="1200" dirty="0" err="1" smtClean="0">
                <a:solidFill>
                  <a:schemeClr val="tx1"/>
                </a:solidFill>
                <a:effectLst/>
                <a:latin typeface="+mn-lt"/>
                <a:ea typeface="+mn-ea"/>
                <a:cs typeface="+mn-cs"/>
              </a:rPr>
              <a:t>ГрантСтрой</a:t>
            </a:r>
            <a:r>
              <a:rPr lang="ru-RU" sz="1200" kern="1200" dirty="0" smtClean="0">
                <a:solidFill>
                  <a:schemeClr val="tx1"/>
                </a:solidFill>
                <a:effectLst/>
                <a:latin typeface="+mn-lt"/>
                <a:ea typeface="+mn-ea"/>
                <a:cs typeface="+mn-cs"/>
              </a:rPr>
              <a:t>» гарантировала восстановление данной дороги. В 2016 году  проведен ремонт этой дороги, обустроена ливневая канава. На сегодняшний момент имеются недостатки, которые будут устранены в 2017 году. И в дальнейшем рассматривается вопрос об асфальтировании данной дороги. </a:t>
            </a:r>
          </a:p>
          <a:p>
            <a:r>
              <a:rPr lang="ru-RU" sz="1200" kern="1200" dirty="0" smtClean="0">
                <a:solidFill>
                  <a:schemeClr val="tx1"/>
                </a:solidFill>
                <a:effectLst/>
                <a:latin typeface="+mn-lt"/>
                <a:ea typeface="+mn-ea"/>
                <a:cs typeface="+mn-cs"/>
              </a:rPr>
              <a:t>	За счет собственных средств проводили ремонт </a:t>
            </a:r>
            <a:r>
              <a:rPr lang="ru-RU" sz="1200" kern="1200" dirty="0" err="1" smtClean="0">
                <a:solidFill>
                  <a:schemeClr val="tx1"/>
                </a:solidFill>
                <a:effectLst/>
                <a:latin typeface="+mn-lt"/>
                <a:ea typeface="+mn-ea"/>
                <a:cs typeface="+mn-cs"/>
              </a:rPr>
              <a:t>ул.Садовая</a:t>
            </a:r>
            <a:r>
              <a:rPr lang="ru-RU" sz="1200" kern="1200" dirty="0" smtClean="0">
                <a:solidFill>
                  <a:schemeClr val="tx1"/>
                </a:solidFill>
                <a:effectLst/>
                <a:latin typeface="+mn-lt"/>
                <a:ea typeface="+mn-ea"/>
                <a:cs typeface="+mn-cs"/>
              </a:rPr>
              <a:t>, Подгорная, Ключевая. </a:t>
            </a:r>
          </a:p>
          <a:p>
            <a:r>
              <a:rPr lang="ru-RU" sz="1200" kern="1200" dirty="0" smtClean="0">
                <a:solidFill>
                  <a:schemeClr val="tx1"/>
                </a:solidFill>
                <a:effectLst/>
                <a:latin typeface="+mn-lt"/>
                <a:ea typeface="+mn-ea"/>
                <a:cs typeface="+mn-cs"/>
              </a:rPr>
              <a:t>Ежегодно  проводится </a:t>
            </a:r>
            <a:r>
              <a:rPr lang="ru-RU" sz="1200" kern="1200" dirty="0" err="1" smtClean="0">
                <a:solidFill>
                  <a:schemeClr val="tx1"/>
                </a:solidFill>
                <a:effectLst/>
                <a:latin typeface="+mn-lt"/>
                <a:ea typeface="+mn-ea"/>
                <a:cs typeface="+mn-cs"/>
              </a:rPr>
              <a:t>грейдерование</a:t>
            </a:r>
            <a:r>
              <a:rPr lang="ru-RU" sz="1200" kern="1200" dirty="0" smtClean="0">
                <a:solidFill>
                  <a:schemeClr val="tx1"/>
                </a:solidFill>
                <a:effectLst/>
                <a:latin typeface="+mn-lt"/>
                <a:ea typeface="+mn-ea"/>
                <a:cs typeface="+mn-cs"/>
              </a:rPr>
              <a:t> улиц. Мы с Вами забыли, когда улица Центральная не чистилась и на обочинах лежал снег. На протяжении 4 лет с Центральной улицы вывозится снег и тротуары  у нас чистые. </a:t>
            </a:r>
          </a:p>
          <a:p>
            <a:r>
              <a:rPr lang="ru-RU" sz="1200" kern="1200" dirty="0" smtClean="0">
                <a:solidFill>
                  <a:schemeClr val="tx1"/>
                </a:solidFill>
                <a:effectLst/>
                <a:latin typeface="+mn-lt"/>
                <a:ea typeface="+mn-ea"/>
                <a:cs typeface="+mn-cs"/>
              </a:rPr>
              <a:t>	Благодаря бдительности жителей, своевременно обнаружили провал  и заменили ливневую  трубу под дорогой около котельной, что предотвратило серьезные последствия.</a:t>
            </a:r>
          </a:p>
          <a:p>
            <a:endParaRPr lang="ru-RU" dirty="0"/>
          </a:p>
        </p:txBody>
      </p:sp>
      <p:sp>
        <p:nvSpPr>
          <p:cNvPr id="4" name="Номер слайда 3"/>
          <p:cNvSpPr>
            <a:spLocks noGrp="1"/>
          </p:cNvSpPr>
          <p:nvPr>
            <p:ph type="sldNum" sz="quarter" idx="10"/>
          </p:nvPr>
        </p:nvSpPr>
        <p:spPr/>
        <p:txBody>
          <a:bodyPr/>
          <a:lstStyle/>
          <a:p>
            <a:fld id="{050ED057-4E23-1A4A-AE31-C7C36683DEE0}" type="slidenum">
              <a:rPr lang="ru-RU" smtClean="0"/>
              <a:t>6</a:t>
            </a:fld>
            <a:endParaRPr lang="ru-RU"/>
          </a:p>
        </p:txBody>
      </p:sp>
    </p:spTree>
    <p:extLst>
      <p:ext uri="{BB962C8B-B14F-4D97-AF65-F5344CB8AC3E}">
        <p14:creationId xmlns:p14="http://schemas.microsoft.com/office/powerpoint/2010/main" val="35536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2017 году запланировано провести ремонт </a:t>
            </a:r>
            <a:r>
              <a:rPr lang="ru-RU" sz="1200" kern="1200" dirty="0" err="1" smtClean="0">
                <a:solidFill>
                  <a:schemeClr val="tx1"/>
                </a:solidFill>
                <a:effectLst/>
                <a:latin typeface="+mn-lt"/>
                <a:ea typeface="+mn-ea"/>
                <a:cs typeface="+mn-cs"/>
              </a:rPr>
              <a:t>ул.Солнечная</a:t>
            </a:r>
            <a:r>
              <a:rPr lang="ru-RU"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На сегодняшний момент имеются недостатки, которые будут устранены в 2017 году. И в дальнейшем рассматривается вопрос об асфальтировании данной дороги</a:t>
            </a:r>
            <a:r>
              <a:rPr lang="ru-RU" sz="1200" kern="1200" baseline="0" dirty="0" smtClean="0">
                <a:solidFill>
                  <a:schemeClr val="tx1"/>
                </a:solidFill>
                <a:effectLst/>
                <a:latin typeface="+mn-lt"/>
                <a:ea typeface="+mn-ea"/>
                <a:cs typeface="+mn-cs"/>
              </a:rPr>
              <a:t> по </a:t>
            </a:r>
            <a:r>
              <a:rPr lang="ru-RU" sz="1200" kern="1200" baseline="0" dirty="0" err="1" smtClean="0">
                <a:solidFill>
                  <a:schemeClr val="tx1"/>
                </a:solidFill>
                <a:effectLst/>
                <a:latin typeface="+mn-lt"/>
                <a:ea typeface="+mn-ea"/>
                <a:cs typeface="+mn-cs"/>
              </a:rPr>
              <a:t>пер.Строительному</a:t>
            </a: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50ED057-4E23-1A4A-AE31-C7C36683DEE0}" type="slidenum">
              <a:rPr lang="ru-RU" smtClean="0"/>
              <a:t>7</a:t>
            </a:fld>
            <a:endParaRPr lang="ru-RU"/>
          </a:p>
        </p:txBody>
      </p:sp>
    </p:spTree>
    <p:extLst>
      <p:ext uri="{BB962C8B-B14F-4D97-AF65-F5344CB8AC3E}">
        <p14:creationId xmlns:p14="http://schemas.microsoft.com/office/powerpoint/2010/main" val="94225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Конечно  ремонт дорог это один из злободневных вопросов на нашей территории, для этого нужны большие денежные средства, которых нет в бюджете ( 400 метров асфальтированной дороги мы составляли смету на 2 100 тыс. рублей).</a:t>
            </a:r>
          </a:p>
          <a:p>
            <a:r>
              <a:rPr lang="ru-RU" sz="1200" kern="1200" dirty="0" smtClean="0">
                <a:solidFill>
                  <a:schemeClr val="tx1"/>
                </a:solidFill>
                <a:effectLst/>
                <a:latin typeface="+mn-lt"/>
                <a:ea typeface="+mn-ea"/>
                <a:cs typeface="+mn-cs"/>
              </a:rPr>
              <a:t> 	Выход из данной ситуации я вижу, только во вступление в областные программы по ремонту дорог, для этого необходимо оформить дороги в собственность. Это   изготовление технических планов, проведение кадастровых работ и постановка на государственный кадастровый учет автомобильных дорог общего пользования в границах населенных пунктов Дзержинского МО. И второе условие- подготовка проектно-сметной документации с экспертизой. Одно из условий мы выполнили.  33 дороги общего пользования оформлены в собственность  Дзержинского МО.  </a:t>
            </a:r>
          </a:p>
          <a:p>
            <a:endParaRPr lang="ru-RU" dirty="0"/>
          </a:p>
        </p:txBody>
      </p:sp>
      <p:sp>
        <p:nvSpPr>
          <p:cNvPr id="4" name="Номер слайда 3"/>
          <p:cNvSpPr>
            <a:spLocks noGrp="1"/>
          </p:cNvSpPr>
          <p:nvPr>
            <p:ph type="sldNum" sz="quarter" idx="10"/>
          </p:nvPr>
        </p:nvSpPr>
        <p:spPr/>
        <p:txBody>
          <a:bodyPr/>
          <a:lstStyle/>
          <a:p>
            <a:fld id="{050ED057-4E23-1A4A-AE31-C7C36683DEE0}" type="slidenum">
              <a:rPr lang="ru-RU" smtClean="0"/>
              <a:t>8</a:t>
            </a:fld>
            <a:endParaRPr lang="ru-RU"/>
          </a:p>
        </p:txBody>
      </p:sp>
    </p:spTree>
    <p:extLst>
      <p:ext uri="{BB962C8B-B14F-4D97-AF65-F5344CB8AC3E}">
        <p14:creationId xmlns:p14="http://schemas.microsoft.com/office/powerpoint/2010/main" val="881936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Для безопасности  жителей поселения  установлены знаки пешеходный переход и нанесена разметка на асфальте  «пешеходные переходы» по </a:t>
            </a:r>
            <a:r>
              <a:rPr lang="ru-RU" sz="1200" kern="1200" dirty="0" err="1" smtClean="0">
                <a:solidFill>
                  <a:schemeClr val="tx1"/>
                </a:solidFill>
                <a:effectLst/>
                <a:latin typeface="+mn-lt"/>
                <a:ea typeface="+mn-ea"/>
                <a:cs typeface="+mn-cs"/>
              </a:rPr>
              <a:t>ул.Дорожная</a:t>
            </a:r>
            <a:r>
              <a:rPr lang="ru-RU" sz="1200" kern="1200" dirty="0" smtClean="0">
                <a:solidFill>
                  <a:schemeClr val="tx1"/>
                </a:solidFill>
                <a:effectLst/>
                <a:latin typeface="+mn-lt"/>
                <a:ea typeface="+mn-ea"/>
                <a:cs typeface="+mn-cs"/>
              </a:rPr>
              <a:t>, и по </a:t>
            </a:r>
            <a:r>
              <a:rPr lang="ru-RU" sz="1200" kern="1200" dirty="0" err="1" smtClean="0">
                <a:solidFill>
                  <a:schemeClr val="tx1"/>
                </a:solidFill>
                <a:effectLst/>
                <a:latin typeface="+mn-lt"/>
                <a:ea typeface="+mn-ea"/>
                <a:cs typeface="+mn-cs"/>
              </a:rPr>
              <a:t>ул.Центральная</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На сходе в прошлом году жители попросили установить автобусные остановки на ул. Стахановская, ул. Производственная, ул. Центральная. Остановки установлены на всех остановочных пунктах. Для безопасности детей и по просьбе жителей ДНП «Миловиды» решен вопрос по заезду школьного автобуса в ДНП « Миловиды», установлена остановка для школьного автобуса.</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По программе «По капитальному ремонту и ремонту дворовых территорий многоквартирных домов и подъездов к дворовым  территориям многоквартирных домов Дзержинского МО. Асфальтирована дворовая территория у домов №10 и №12 по ул. Парковая</a:t>
            </a:r>
          </a:p>
          <a:p>
            <a:endParaRPr lang="ru-RU" dirty="0"/>
          </a:p>
        </p:txBody>
      </p:sp>
      <p:sp>
        <p:nvSpPr>
          <p:cNvPr id="4" name="Номер слайда 3"/>
          <p:cNvSpPr>
            <a:spLocks noGrp="1"/>
          </p:cNvSpPr>
          <p:nvPr>
            <p:ph type="sldNum" sz="quarter" idx="10"/>
          </p:nvPr>
        </p:nvSpPr>
        <p:spPr/>
        <p:txBody>
          <a:bodyPr/>
          <a:lstStyle/>
          <a:p>
            <a:fld id="{050ED057-4E23-1A4A-AE31-C7C36683DEE0}" type="slidenum">
              <a:rPr lang="ru-RU" smtClean="0"/>
              <a:t>9</a:t>
            </a:fld>
            <a:endParaRPr lang="ru-RU"/>
          </a:p>
        </p:txBody>
      </p:sp>
    </p:spTree>
    <p:extLst>
      <p:ext uri="{BB962C8B-B14F-4D97-AF65-F5344CB8AC3E}">
        <p14:creationId xmlns:p14="http://schemas.microsoft.com/office/powerpoint/2010/main" val="530239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Образец заголовка</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Образец подзаголовка</a:t>
            </a:r>
            <a:endParaRPr lang="en-US" dirty="0"/>
          </a:p>
        </p:txBody>
      </p:sp>
      <p:sp>
        <p:nvSpPr>
          <p:cNvPr id="4" name="Date Placeholder 3"/>
          <p:cNvSpPr>
            <a:spLocks noGrp="1"/>
          </p:cNvSpPr>
          <p:nvPr>
            <p:ph type="dt" sz="half" idx="10"/>
          </p:nvPr>
        </p:nvSpPr>
        <p:spPr/>
        <p:txBody>
          <a:bodyPr/>
          <a:lstStyle/>
          <a:p>
            <a:fld id="{66F9C6F1-93A3-4443-8340-B4800960548C}" type="datetimeFigureOut">
              <a:rPr lang="ru-RU" smtClean="0"/>
              <a:t>28.03.17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5975A5-6F50-4F4A-A0D4-CCED5633FB2D}"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195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Date Placeholder 3"/>
          <p:cNvSpPr>
            <a:spLocks noGrp="1"/>
          </p:cNvSpPr>
          <p:nvPr>
            <p:ph type="dt" sz="half" idx="10"/>
          </p:nvPr>
        </p:nvSpPr>
        <p:spPr/>
        <p:txBody>
          <a:bodyPr/>
          <a:lstStyle/>
          <a:p>
            <a:fld id="{66F9C6F1-93A3-4443-8340-B4800960548C}" type="datetimeFigureOut">
              <a:rPr lang="ru-RU" smtClean="0"/>
              <a:t>28.03.17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5975A5-6F50-4F4A-A0D4-CCED5633FB2D}" type="slidenum">
              <a:rPr lang="ru-RU" smtClean="0"/>
              <a:t>‹#›</a:t>
            </a:fld>
            <a:endParaRPr lang="ru-RU"/>
          </a:p>
        </p:txBody>
      </p:sp>
    </p:spTree>
    <p:extLst>
      <p:ext uri="{BB962C8B-B14F-4D97-AF65-F5344CB8AC3E}">
        <p14:creationId xmlns:p14="http://schemas.microsoft.com/office/powerpoint/2010/main" val="1245272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 загол.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Образец заголовка</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Date Placeholder 3"/>
          <p:cNvSpPr>
            <a:spLocks noGrp="1"/>
          </p:cNvSpPr>
          <p:nvPr>
            <p:ph type="dt" sz="half" idx="10"/>
          </p:nvPr>
        </p:nvSpPr>
        <p:spPr/>
        <p:txBody>
          <a:bodyPr/>
          <a:lstStyle/>
          <a:p>
            <a:fld id="{66F9C6F1-93A3-4443-8340-B4800960548C}" type="datetimeFigureOut">
              <a:rPr lang="ru-RU" smtClean="0"/>
              <a:t>28.03.17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5975A5-6F50-4F4A-A0D4-CCED5633FB2D}" type="slidenum">
              <a:rPr lang="ru-RU" smtClean="0"/>
              <a:t>‹#›</a:t>
            </a:fld>
            <a:endParaRPr lang="ru-RU"/>
          </a:p>
        </p:txBody>
      </p:sp>
    </p:spTree>
    <p:extLst>
      <p:ext uri="{BB962C8B-B14F-4D97-AF65-F5344CB8AC3E}">
        <p14:creationId xmlns:p14="http://schemas.microsoft.com/office/powerpoint/2010/main" val="2060784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Образец заголовка</a:t>
            </a:r>
            <a:endParaRPr lang="en-US" dirty="0"/>
          </a:p>
        </p:txBody>
      </p:sp>
      <p:sp>
        <p:nvSpPr>
          <p:cNvPr id="3" name="Content Placeholder 2"/>
          <p:cNvSpPr>
            <a:spLocks noGrp="1"/>
          </p:cNvSpPr>
          <p:nvPr>
            <p:ph idx="1"/>
          </p:nvPr>
        </p:nvSpPr>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Date Placeholder 3"/>
          <p:cNvSpPr>
            <a:spLocks noGrp="1"/>
          </p:cNvSpPr>
          <p:nvPr>
            <p:ph type="dt" sz="half" idx="10"/>
          </p:nvPr>
        </p:nvSpPr>
        <p:spPr/>
        <p:txBody>
          <a:bodyPr/>
          <a:lstStyle/>
          <a:p>
            <a:fld id="{66F9C6F1-93A3-4443-8340-B4800960548C}" type="datetimeFigureOut">
              <a:rPr lang="ru-RU" smtClean="0"/>
              <a:t>28.03.17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5975A5-6F50-4F4A-A0D4-CCED5633FB2D}" type="slidenum">
              <a:rPr lang="ru-RU" smtClean="0"/>
              <a:t>‹#›</a:t>
            </a:fld>
            <a:endParaRPr lang="ru-RU"/>
          </a:p>
        </p:txBody>
      </p:sp>
    </p:spTree>
    <p:extLst>
      <p:ext uri="{BB962C8B-B14F-4D97-AF65-F5344CB8AC3E}">
        <p14:creationId xmlns:p14="http://schemas.microsoft.com/office/powerpoint/2010/main" val="659394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Образец текста</a:t>
            </a:r>
          </a:p>
        </p:txBody>
      </p:sp>
      <p:sp>
        <p:nvSpPr>
          <p:cNvPr id="4" name="Date Placeholder 3"/>
          <p:cNvSpPr>
            <a:spLocks noGrp="1"/>
          </p:cNvSpPr>
          <p:nvPr>
            <p:ph type="dt" sz="half" idx="10"/>
          </p:nvPr>
        </p:nvSpPr>
        <p:spPr/>
        <p:txBody>
          <a:bodyPr/>
          <a:lstStyle/>
          <a:p>
            <a:fld id="{66F9C6F1-93A3-4443-8340-B4800960548C}" type="datetimeFigureOut">
              <a:rPr lang="ru-RU" smtClean="0"/>
              <a:t>28.03.17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5975A5-6F50-4F4A-A0D4-CCED5633FB2D}"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625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Образец заголовка</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5" name="Date Placeholder 4"/>
          <p:cNvSpPr>
            <a:spLocks noGrp="1"/>
          </p:cNvSpPr>
          <p:nvPr>
            <p:ph type="dt" sz="half" idx="10"/>
          </p:nvPr>
        </p:nvSpPr>
        <p:spPr/>
        <p:txBody>
          <a:bodyPr/>
          <a:lstStyle/>
          <a:p>
            <a:fld id="{66F9C6F1-93A3-4443-8340-B4800960548C}" type="datetimeFigureOut">
              <a:rPr lang="ru-RU" smtClean="0"/>
              <a:t>28.03.17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5975A5-6F50-4F4A-A0D4-CCED5633FB2D}" type="slidenum">
              <a:rPr lang="ru-RU" smtClean="0"/>
              <a:t>‹#›</a:t>
            </a:fld>
            <a:endParaRPr lang="ru-RU"/>
          </a:p>
        </p:txBody>
      </p:sp>
    </p:spTree>
    <p:extLst>
      <p:ext uri="{BB962C8B-B14F-4D97-AF65-F5344CB8AC3E}">
        <p14:creationId xmlns:p14="http://schemas.microsoft.com/office/powerpoint/2010/main" val="1666450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7" name="Date Placeholder 6"/>
          <p:cNvSpPr>
            <a:spLocks noGrp="1"/>
          </p:cNvSpPr>
          <p:nvPr>
            <p:ph type="dt" sz="half" idx="10"/>
          </p:nvPr>
        </p:nvSpPr>
        <p:spPr/>
        <p:txBody>
          <a:bodyPr/>
          <a:lstStyle/>
          <a:p>
            <a:fld id="{66F9C6F1-93A3-4443-8340-B4800960548C}" type="datetimeFigureOut">
              <a:rPr lang="ru-RU" smtClean="0"/>
              <a:t>28.03.17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15975A5-6F50-4F4A-A0D4-CCED5633FB2D}" type="slidenum">
              <a:rPr lang="ru-RU" smtClean="0"/>
              <a:t>‹#›</a:t>
            </a:fld>
            <a:endParaRPr lang="ru-RU"/>
          </a:p>
        </p:txBody>
      </p:sp>
    </p:spTree>
    <p:extLst>
      <p:ext uri="{BB962C8B-B14F-4D97-AF65-F5344CB8AC3E}">
        <p14:creationId xmlns:p14="http://schemas.microsoft.com/office/powerpoint/2010/main" val="545308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lang="en-US" dirty="0"/>
          </a:p>
        </p:txBody>
      </p:sp>
      <p:sp>
        <p:nvSpPr>
          <p:cNvPr id="3" name="Date Placeholder 2"/>
          <p:cNvSpPr>
            <a:spLocks noGrp="1"/>
          </p:cNvSpPr>
          <p:nvPr>
            <p:ph type="dt" sz="half" idx="10"/>
          </p:nvPr>
        </p:nvSpPr>
        <p:spPr/>
        <p:txBody>
          <a:bodyPr/>
          <a:lstStyle/>
          <a:p>
            <a:fld id="{66F9C6F1-93A3-4443-8340-B4800960548C}" type="datetimeFigureOut">
              <a:rPr lang="ru-RU" smtClean="0"/>
              <a:t>28.03.17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15975A5-6F50-4F4A-A0D4-CCED5633FB2D}" type="slidenum">
              <a:rPr lang="ru-RU" smtClean="0"/>
              <a:t>‹#›</a:t>
            </a:fld>
            <a:endParaRPr lang="ru-RU"/>
          </a:p>
        </p:txBody>
      </p:sp>
    </p:spTree>
    <p:extLst>
      <p:ext uri="{BB962C8B-B14F-4D97-AF65-F5344CB8AC3E}">
        <p14:creationId xmlns:p14="http://schemas.microsoft.com/office/powerpoint/2010/main" val="1682363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6F9C6F1-93A3-4443-8340-B4800960548C}" type="datetimeFigureOut">
              <a:rPr lang="ru-RU" smtClean="0"/>
              <a:t>28.03.17</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A15975A5-6F50-4F4A-A0D4-CCED5633FB2D}" type="slidenum">
              <a:rPr lang="ru-RU" smtClean="0"/>
              <a:t>‹#›</a:t>
            </a:fld>
            <a:endParaRPr lang="ru-RU"/>
          </a:p>
        </p:txBody>
      </p:sp>
    </p:spTree>
    <p:extLst>
      <p:ext uri="{BB962C8B-B14F-4D97-AF65-F5344CB8AC3E}">
        <p14:creationId xmlns:p14="http://schemas.microsoft.com/office/powerpoint/2010/main" val="1717362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6F9C6F1-93A3-4443-8340-B4800960548C}" type="datetimeFigureOut">
              <a:rPr lang="ru-RU" smtClean="0"/>
              <a:t>28.03.17</a:t>
            </a:fld>
            <a:endParaRPr lang="ru-R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ru-R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15975A5-6F50-4F4A-A0D4-CCED5633FB2D}" type="slidenum">
              <a:rPr lang="ru-RU" smtClean="0"/>
              <a:t>‹#›</a:t>
            </a:fld>
            <a:endParaRPr lang="ru-RU"/>
          </a:p>
        </p:txBody>
      </p:sp>
    </p:spTree>
    <p:extLst>
      <p:ext uri="{BB962C8B-B14F-4D97-AF65-F5344CB8AC3E}">
        <p14:creationId xmlns:p14="http://schemas.microsoft.com/office/powerpoint/2010/main" val="153039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Чтобы добавить рисунок, перетащите его на заполнитель или щелкните значок</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Date Placeholder 4"/>
          <p:cNvSpPr>
            <a:spLocks noGrp="1"/>
          </p:cNvSpPr>
          <p:nvPr>
            <p:ph type="dt" sz="half" idx="10"/>
          </p:nvPr>
        </p:nvSpPr>
        <p:spPr/>
        <p:txBody>
          <a:bodyPr/>
          <a:lstStyle/>
          <a:p>
            <a:fld id="{66F9C6F1-93A3-4443-8340-B4800960548C}" type="datetimeFigureOut">
              <a:rPr lang="ru-RU" smtClean="0"/>
              <a:t>28.03.17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5975A5-6F50-4F4A-A0D4-CCED5633FB2D}" type="slidenum">
              <a:rPr lang="ru-RU" smtClean="0"/>
              <a:t>‹#›</a:t>
            </a:fld>
            <a:endParaRPr lang="ru-RU"/>
          </a:p>
        </p:txBody>
      </p:sp>
    </p:spTree>
    <p:extLst>
      <p:ext uri="{BB962C8B-B14F-4D97-AF65-F5344CB8AC3E}">
        <p14:creationId xmlns:p14="http://schemas.microsoft.com/office/powerpoint/2010/main" val="9780499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6F9C6F1-93A3-4443-8340-B4800960548C}" type="datetimeFigureOut">
              <a:rPr lang="ru-RU" smtClean="0"/>
              <a:t>28.03.17</a:t>
            </a:fld>
            <a:endParaRPr lang="ru-R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15975A5-6F50-4F4A-A0D4-CCED5633FB2D}" type="slidenum">
              <a:rPr lang="ru-RU" smtClean="0"/>
              <a:t>‹#›</a:t>
            </a:fld>
            <a:endParaRPr lang="ru-RU"/>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718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jpg"/><Relationship Id="rId5" Type="http://schemas.openxmlformats.org/officeDocument/2006/relationships/image" Target="../media/image4.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hyperlink" Target="http://www.dzerginskoe-mo.r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tiff"/><Relationship Id="rId6"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onsultant.ru/document/cons_doc_LAW_172948/"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46760" y="2773680"/>
            <a:ext cx="10058400" cy="3566160"/>
          </a:xfrm>
        </p:spPr>
        <p:txBody>
          <a:bodyPr>
            <a:normAutofit fontScale="90000"/>
          </a:bodyPr>
          <a:lstStyle/>
          <a:p>
            <a:r>
              <a:rPr lang="ru-RU" dirty="0"/>
              <a:t>ОТЧЕТ О РАБОТЕ </a:t>
            </a:r>
            <a:r>
              <a:rPr lang="ru-RU" dirty="0" smtClean="0"/>
              <a:t>ДУМЫ ДЗЕРЖИНСКОГО </a:t>
            </a:r>
            <a:r>
              <a:rPr lang="ru-RU" dirty="0"/>
              <a:t>МО</a:t>
            </a:r>
            <a:br>
              <a:rPr lang="ru-RU" dirty="0"/>
            </a:br>
            <a:r>
              <a:rPr lang="ru-RU" dirty="0"/>
              <a:t>2013-2016</a:t>
            </a:r>
          </a:p>
        </p:txBody>
      </p:sp>
      <p:pic>
        <p:nvPicPr>
          <p:cNvPr id="4" name="Изображение 3"/>
          <p:cNvPicPr>
            <a:picLocks noChangeAspect="1"/>
          </p:cNvPicPr>
          <p:nvPr/>
        </p:nvPicPr>
        <p:blipFill>
          <a:blip r:embed="rId3"/>
          <a:stretch>
            <a:fillRect/>
          </a:stretch>
        </p:blipFill>
        <p:spPr>
          <a:xfrm>
            <a:off x="8046720" y="0"/>
            <a:ext cx="4145280" cy="3108960"/>
          </a:xfrm>
          <a:prstGeom prst="rect">
            <a:avLst/>
          </a:prstGeom>
        </p:spPr>
      </p:pic>
      <p:pic>
        <p:nvPicPr>
          <p:cNvPr id="5" name="Изображение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145280" cy="3108960"/>
          </a:xfrm>
          <a:prstGeom prst="rect">
            <a:avLst/>
          </a:prstGeom>
        </p:spPr>
      </p:pic>
      <p:pic>
        <p:nvPicPr>
          <p:cNvPr id="6" name="Изображение 5"/>
          <p:cNvPicPr>
            <a:picLocks noChangeAspect="1"/>
          </p:cNvPicPr>
          <p:nvPr/>
        </p:nvPicPr>
        <p:blipFill>
          <a:blip r:embed="rId5"/>
          <a:stretch>
            <a:fillRect/>
          </a:stretch>
        </p:blipFill>
        <p:spPr>
          <a:xfrm>
            <a:off x="4023360" y="0"/>
            <a:ext cx="4145280" cy="3108960"/>
          </a:xfrm>
          <a:prstGeom prst="rect">
            <a:avLst/>
          </a:prstGeom>
        </p:spPr>
      </p:pic>
    </p:spTree>
    <p:extLst>
      <p:ext uri="{BB962C8B-B14F-4D97-AF65-F5344CB8AC3E}">
        <p14:creationId xmlns:p14="http://schemas.microsoft.com/office/powerpoint/2010/main" val="848877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ЖКХ</a:t>
            </a:r>
            <a:br>
              <a:rPr lang="ru-RU" dirty="0" smtClean="0"/>
            </a:br>
            <a:r>
              <a:rPr lang="ru-RU" dirty="0" smtClean="0"/>
              <a:t>ТЕПЛОСНАБЖЕНИЕ</a:t>
            </a:r>
            <a:endParaRPr lang="ru-RU" dirty="0"/>
          </a:p>
        </p:txBody>
      </p:sp>
      <p:sp>
        <p:nvSpPr>
          <p:cNvPr id="3" name="Объект 2"/>
          <p:cNvSpPr>
            <a:spLocks noGrp="1"/>
          </p:cNvSpPr>
          <p:nvPr>
            <p:ph idx="1"/>
          </p:nvPr>
        </p:nvSpPr>
        <p:spPr>
          <a:xfrm>
            <a:off x="868680" y="2042160"/>
            <a:ext cx="6644640" cy="3979334"/>
          </a:xfrm>
        </p:spPr>
        <p:txBody>
          <a:bodyPr/>
          <a:lstStyle/>
          <a:p>
            <a:pPr>
              <a:buFont typeface="Wingdings" charset="2"/>
              <a:buChar char="§"/>
            </a:pPr>
            <a:r>
              <a:rPr lang="ru-RU" dirty="0"/>
              <a:t>К</a:t>
            </a:r>
            <a:r>
              <a:rPr lang="ru-RU" dirty="0" smtClean="0"/>
              <a:t>апитальный </a:t>
            </a:r>
            <a:r>
              <a:rPr lang="ru-RU" dirty="0"/>
              <a:t>ремонт </a:t>
            </a:r>
            <a:r>
              <a:rPr lang="ru-RU" dirty="0" smtClean="0"/>
              <a:t>с заменой </a:t>
            </a:r>
            <a:r>
              <a:rPr lang="ru-RU" dirty="0"/>
              <a:t>участка теплосети и водопровода  по ул. Центральная от поликлиники до скорой помощи. </a:t>
            </a:r>
            <a:endParaRPr lang="ru-RU" dirty="0" smtClean="0"/>
          </a:p>
          <a:p>
            <a:pPr>
              <a:buFont typeface="Wingdings" charset="2"/>
              <a:buChar char="§"/>
            </a:pPr>
            <a:r>
              <a:rPr lang="ru-RU" dirty="0"/>
              <a:t>К</a:t>
            </a:r>
            <a:r>
              <a:rPr lang="ru-RU" dirty="0" smtClean="0"/>
              <a:t>апитальный </a:t>
            </a:r>
            <a:r>
              <a:rPr lang="ru-RU" dirty="0"/>
              <a:t>ремонт ввода теплотрассы  и водопровода на поликлинику, администрацию ЦРБ, станцию скорой помощи и школу. </a:t>
            </a:r>
          </a:p>
          <a:p>
            <a:pPr>
              <a:buFont typeface="Wingdings" charset="2"/>
              <a:buChar char="§"/>
            </a:pPr>
            <a:r>
              <a:rPr lang="ru-RU" dirty="0" smtClean="0"/>
              <a:t>Замена </a:t>
            </a:r>
            <a:r>
              <a:rPr lang="ru-RU" dirty="0"/>
              <a:t>сетей теплоснабжения и водоснабжения по </a:t>
            </a:r>
            <a:r>
              <a:rPr lang="ru-RU" dirty="0" err="1"/>
              <a:t>ул.Садовая</a:t>
            </a:r>
            <a:r>
              <a:rPr lang="ru-RU" dirty="0"/>
              <a:t>. </a:t>
            </a:r>
          </a:p>
          <a:p>
            <a:endParaRPr lang="ru-RU" dirty="0"/>
          </a:p>
        </p:txBody>
      </p:sp>
      <p:sp>
        <p:nvSpPr>
          <p:cNvPr id="4" name="Прямоугольник 3"/>
          <p:cNvSpPr/>
          <p:nvPr/>
        </p:nvSpPr>
        <p:spPr>
          <a:xfrm>
            <a:off x="1402080" y="5394960"/>
            <a:ext cx="9448800" cy="8517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Практически на 100% заменены трубы теплоснабжения и водоснабжения в п. Дзержинск</a:t>
            </a:r>
            <a:endParaRPr lang="ru-RU" dirty="0"/>
          </a:p>
        </p:txBody>
      </p:sp>
      <p:pic>
        <p:nvPicPr>
          <p:cNvPr id="5" name="Изображение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109" y="1737360"/>
            <a:ext cx="2219417" cy="3657600"/>
          </a:xfrm>
          <a:prstGeom prst="rect">
            <a:avLst/>
          </a:prstGeom>
        </p:spPr>
      </p:pic>
      <p:pic>
        <p:nvPicPr>
          <p:cNvPr id="6" name="Изображение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5971" y="1737360"/>
            <a:ext cx="2219417" cy="3657600"/>
          </a:xfrm>
          <a:prstGeom prst="rect">
            <a:avLst/>
          </a:prstGeom>
        </p:spPr>
      </p:pic>
    </p:spTree>
    <p:extLst>
      <p:ext uri="{BB962C8B-B14F-4D97-AF65-F5344CB8AC3E}">
        <p14:creationId xmlns:p14="http://schemas.microsoft.com/office/powerpoint/2010/main" val="1900276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ЖКХ</a:t>
            </a:r>
            <a:br>
              <a:rPr lang="ru-RU" dirty="0" smtClean="0"/>
            </a:br>
            <a:r>
              <a:rPr lang="ru-RU" dirty="0" smtClean="0"/>
              <a:t>ВОДОСНАБЖЕНИЕ и ВОДООТВЕДЕНИЕ</a:t>
            </a:r>
            <a:endParaRPr lang="ru-RU" dirty="0"/>
          </a:p>
        </p:txBody>
      </p:sp>
      <p:sp>
        <p:nvSpPr>
          <p:cNvPr id="3" name="Объект 2"/>
          <p:cNvSpPr>
            <a:spLocks noGrp="1"/>
          </p:cNvSpPr>
          <p:nvPr>
            <p:ph idx="1"/>
          </p:nvPr>
        </p:nvSpPr>
        <p:spPr/>
        <p:txBody>
          <a:bodyPr>
            <a:normAutofit/>
          </a:bodyPr>
          <a:lstStyle/>
          <a:p>
            <a:pPr>
              <a:buFont typeface="Wingdings" charset="2"/>
              <a:buChar char="§"/>
            </a:pPr>
            <a:r>
              <a:rPr lang="ru-RU" dirty="0"/>
              <a:t>О</a:t>
            </a:r>
            <a:r>
              <a:rPr lang="ru-RU" dirty="0" smtClean="0"/>
              <a:t>беспечению </a:t>
            </a:r>
            <a:r>
              <a:rPr lang="ru-RU" dirty="0"/>
              <a:t>жителей городской водой по ул. Дорожная, Шоферская, Летняя, </a:t>
            </a:r>
            <a:r>
              <a:rPr lang="ru-RU" dirty="0" smtClean="0"/>
              <a:t>Ивановская</a:t>
            </a:r>
          </a:p>
          <a:p>
            <a:pPr>
              <a:buFont typeface="Wingdings" charset="2"/>
              <a:buChar char="§"/>
            </a:pPr>
            <a:r>
              <a:rPr lang="ru-RU" b="1" dirty="0" smtClean="0"/>
              <a:t>Согласован </a:t>
            </a:r>
            <a:r>
              <a:rPr lang="ru-RU" b="1" dirty="0"/>
              <a:t>предварительный проект </a:t>
            </a:r>
            <a:r>
              <a:rPr lang="ru-RU" b="1" dirty="0" smtClean="0"/>
              <a:t>прохождения </a:t>
            </a:r>
            <a:r>
              <a:rPr lang="ru-RU" b="1" dirty="0"/>
              <a:t>трассы водопроводных сетей </a:t>
            </a:r>
            <a:r>
              <a:rPr lang="ru-RU" b="1" dirty="0" smtClean="0"/>
              <a:t> по всему </a:t>
            </a:r>
            <a:r>
              <a:rPr lang="ru-RU" b="1" dirty="0" err="1" smtClean="0"/>
              <a:t>п.Дзержинск</a:t>
            </a:r>
            <a:endParaRPr lang="ru-RU" b="1" dirty="0" smtClean="0"/>
          </a:p>
          <a:p>
            <a:pPr>
              <a:buFont typeface="Wingdings" charset="2"/>
              <a:buChar char="§"/>
            </a:pPr>
            <a:r>
              <a:rPr lang="ru-RU" dirty="0"/>
              <a:t>З</a:t>
            </a:r>
            <a:r>
              <a:rPr lang="ru-RU" dirty="0" smtClean="0"/>
              <a:t>апущен </a:t>
            </a:r>
            <a:r>
              <a:rPr lang="ru-RU" dirty="0"/>
              <a:t>новый водозабор </a:t>
            </a:r>
            <a:endParaRPr lang="ru-RU" dirty="0" smtClean="0"/>
          </a:p>
          <a:p>
            <a:pPr>
              <a:buFont typeface="Wingdings" charset="2"/>
              <a:buChar char="§"/>
            </a:pPr>
            <a:r>
              <a:rPr lang="ru-RU" dirty="0" smtClean="0"/>
              <a:t>Водокачка около военкомата будет платной?</a:t>
            </a:r>
          </a:p>
          <a:p>
            <a:pPr>
              <a:buFont typeface="Wingdings" charset="2"/>
              <a:buChar char="§"/>
            </a:pPr>
            <a:r>
              <a:rPr lang="ru-RU" b="1" dirty="0" smtClean="0"/>
              <a:t>Установлено </a:t>
            </a:r>
            <a:r>
              <a:rPr lang="ru-RU" b="1" dirty="0"/>
              <a:t>оборудование для подключения к городской </a:t>
            </a:r>
            <a:r>
              <a:rPr lang="ru-RU" b="1" dirty="0" smtClean="0"/>
              <a:t>канализации</a:t>
            </a:r>
          </a:p>
          <a:p>
            <a:pPr>
              <a:buFont typeface="Wingdings" charset="2"/>
              <a:buChar char="§"/>
            </a:pPr>
            <a:r>
              <a:rPr lang="ru-RU" dirty="0"/>
              <a:t>П</a:t>
            </a:r>
            <a:r>
              <a:rPr lang="ru-RU" dirty="0" smtClean="0"/>
              <a:t>ривели </a:t>
            </a:r>
            <a:r>
              <a:rPr lang="ru-RU" dirty="0"/>
              <a:t>в соответствие канализационную систему к дому  по пер.Парковый,2 </a:t>
            </a:r>
            <a:endParaRPr lang="ru-RU" dirty="0" smtClean="0"/>
          </a:p>
          <a:p>
            <a:pPr marL="0" indent="0">
              <a:buNone/>
            </a:pPr>
            <a:r>
              <a:rPr lang="ru-RU" dirty="0" smtClean="0"/>
              <a:t> </a:t>
            </a:r>
            <a:r>
              <a:rPr lang="ru-RU" dirty="0"/>
              <a:t>(очистили и подняли колодец, прочистили трубы и канализационную систему, подняли емкость для слива ЖБО).</a:t>
            </a:r>
          </a:p>
          <a:p>
            <a:pPr>
              <a:buFont typeface="Wingdings" charset="2"/>
              <a:buChar char="§"/>
            </a:pPr>
            <a:endParaRPr lang="ru-RU" dirty="0"/>
          </a:p>
        </p:txBody>
      </p:sp>
    </p:spTree>
    <p:extLst>
      <p:ext uri="{BB962C8B-B14F-4D97-AF65-F5344CB8AC3E}">
        <p14:creationId xmlns:p14="http://schemas.microsoft.com/office/powerpoint/2010/main" val="3107636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ЖКХ</a:t>
            </a:r>
            <a:br>
              <a:rPr lang="ru-RU" dirty="0" smtClean="0"/>
            </a:br>
            <a:r>
              <a:rPr lang="ru-RU" dirty="0" smtClean="0"/>
              <a:t>УЛИЧНОЕ ОСВЕЩЕНИЕ</a:t>
            </a:r>
            <a:endParaRPr lang="ru-RU" dirty="0"/>
          </a:p>
        </p:txBody>
      </p:sp>
      <p:sp>
        <p:nvSpPr>
          <p:cNvPr id="3" name="Объект 2"/>
          <p:cNvSpPr>
            <a:spLocks noGrp="1"/>
          </p:cNvSpPr>
          <p:nvPr>
            <p:ph idx="1"/>
          </p:nvPr>
        </p:nvSpPr>
        <p:spPr/>
        <p:txBody>
          <a:bodyPr/>
          <a:lstStyle/>
          <a:p>
            <a:pPr>
              <a:buFont typeface="Wingdings" charset="2"/>
              <a:buChar char="§"/>
            </a:pPr>
            <a:r>
              <a:rPr lang="ru-RU" dirty="0" smtClean="0"/>
              <a:t>Заменили светильники </a:t>
            </a:r>
            <a:r>
              <a:rPr lang="ru-RU" dirty="0"/>
              <a:t>ДРЛ на всех </a:t>
            </a:r>
            <a:r>
              <a:rPr lang="ru-RU" dirty="0" smtClean="0"/>
              <a:t>улицах</a:t>
            </a:r>
            <a:r>
              <a:rPr lang="ru-RU" dirty="0"/>
              <a:t> </a:t>
            </a:r>
            <a:r>
              <a:rPr lang="ru-RU" dirty="0" smtClean="0"/>
              <a:t>на </a:t>
            </a:r>
            <a:r>
              <a:rPr lang="ru-RU" dirty="0"/>
              <a:t>светодиодные на Центральной, Стахановской, Производственной, Родниковой </a:t>
            </a:r>
            <a:endParaRPr lang="ru-RU" dirty="0" smtClean="0"/>
          </a:p>
          <a:p>
            <a:pPr>
              <a:buFont typeface="Wingdings" charset="2"/>
              <a:buChar char="§"/>
            </a:pPr>
            <a:r>
              <a:rPr lang="ru-RU" b="1" dirty="0"/>
              <a:t>Провели уличное освещение по ул. Новая и ул. Солнечная </a:t>
            </a:r>
            <a:endParaRPr lang="ru-RU" b="1" dirty="0" smtClean="0"/>
          </a:p>
          <a:p>
            <a:pPr>
              <a:buFont typeface="Wingdings" charset="2"/>
              <a:buChar char="§"/>
            </a:pPr>
            <a:r>
              <a:rPr lang="ru-RU" dirty="0"/>
              <a:t>П</a:t>
            </a:r>
            <a:r>
              <a:rPr lang="ru-RU" dirty="0" smtClean="0"/>
              <a:t>оставили </a:t>
            </a:r>
            <a:r>
              <a:rPr lang="ru-RU" dirty="0"/>
              <a:t>датчики движения по ул. Новая и Солнечная, частично по Центральной </a:t>
            </a:r>
          </a:p>
        </p:txBody>
      </p:sp>
    </p:spTree>
    <p:extLst>
      <p:ext uri="{BB962C8B-B14F-4D97-AF65-F5344CB8AC3E}">
        <p14:creationId xmlns:p14="http://schemas.microsoft.com/office/powerpoint/2010/main" val="15132253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ЖКХ</a:t>
            </a:r>
            <a:br>
              <a:rPr lang="ru-RU" dirty="0" smtClean="0"/>
            </a:br>
            <a:r>
              <a:rPr lang="ru-RU" dirty="0" smtClean="0"/>
              <a:t>ПОДТОПЛЕНИЕ</a:t>
            </a:r>
            <a:endParaRPr lang="ru-RU" dirty="0"/>
          </a:p>
        </p:txBody>
      </p:sp>
      <p:sp>
        <p:nvSpPr>
          <p:cNvPr id="3" name="Объект 2"/>
          <p:cNvSpPr>
            <a:spLocks noGrp="1"/>
          </p:cNvSpPr>
          <p:nvPr>
            <p:ph idx="1"/>
          </p:nvPr>
        </p:nvSpPr>
        <p:spPr>
          <a:xfrm>
            <a:off x="1645920" y="2424854"/>
            <a:ext cx="4983480" cy="4023360"/>
          </a:xfrm>
        </p:spPr>
        <p:txBody>
          <a:bodyPr/>
          <a:lstStyle/>
          <a:p>
            <a:pPr>
              <a:buFont typeface="Wingdings" charset="2"/>
              <a:buChar char="§"/>
            </a:pPr>
            <a:r>
              <a:rPr lang="ru-RU" dirty="0" smtClean="0"/>
              <a:t>Возобновление работ </a:t>
            </a:r>
            <a:r>
              <a:rPr lang="ru-RU" dirty="0"/>
              <a:t>по проекту  укреплению берега реки </a:t>
            </a:r>
            <a:r>
              <a:rPr lang="ru-RU" dirty="0" err="1"/>
              <a:t>Ушаковка</a:t>
            </a:r>
            <a:r>
              <a:rPr lang="ru-RU" dirty="0"/>
              <a:t> </a:t>
            </a:r>
            <a:endParaRPr lang="ru-RU" dirty="0" smtClean="0"/>
          </a:p>
          <a:p>
            <a:pPr>
              <a:buFont typeface="Wingdings" charset="2"/>
              <a:buChar char="§"/>
            </a:pPr>
            <a:r>
              <a:rPr lang="ru-RU" dirty="0"/>
              <a:t>Р</a:t>
            </a:r>
            <a:r>
              <a:rPr lang="ru-RU" dirty="0" smtClean="0"/>
              <a:t>ешен </a:t>
            </a:r>
            <a:r>
              <a:rPr lang="ru-RU" dirty="0"/>
              <a:t>вопрос о выделении денежной компенсации пострадавшим от </a:t>
            </a:r>
            <a:r>
              <a:rPr lang="ru-RU" dirty="0" smtClean="0"/>
              <a:t>паводков</a:t>
            </a:r>
          </a:p>
          <a:p>
            <a:pPr marL="0" indent="0">
              <a:buNone/>
            </a:pPr>
            <a:endParaRPr lang="ru-RU" dirty="0"/>
          </a:p>
        </p:txBody>
      </p:sp>
      <p:pic>
        <p:nvPicPr>
          <p:cNvPr id="4"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9977" y="1737360"/>
            <a:ext cx="2861480" cy="2146110"/>
          </a:xfrm>
          <a:prstGeom prst="rect">
            <a:avLst/>
          </a:prstGeom>
        </p:spPr>
      </p:pic>
      <p:pic>
        <p:nvPicPr>
          <p:cNvPr id="5" name="Изображение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9977" y="4019948"/>
            <a:ext cx="2861480" cy="2146110"/>
          </a:xfrm>
          <a:prstGeom prst="rect">
            <a:avLst/>
          </a:prstGeom>
        </p:spPr>
      </p:pic>
      <p:sp>
        <p:nvSpPr>
          <p:cNvPr id="6" name="Прямоугольник 5"/>
          <p:cNvSpPr/>
          <p:nvPr/>
        </p:nvSpPr>
        <p:spPr>
          <a:xfrm>
            <a:off x="1645920" y="4620563"/>
            <a:ext cx="4983480" cy="944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наши жители, единственные в Иркутском районе, получили денежную компенсацию  </a:t>
            </a:r>
            <a:endParaRPr lang="ru-RU" dirty="0"/>
          </a:p>
        </p:txBody>
      </p:sp>
    </p:spTree>
    <p:extLst>
      <p:ext uri="{BB962C8B-B14F-4D97-AF65-F5344CB8AC3E}">
        <p14:creationId xmlns:p14="http://schemas.microsoft.com/office/powerpoint/2010/main" val="1185015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ЖКХ</a:t>
            </a:r>
            <a:br>
              <a:rPr lang="ru-RU" dirty="0" smtClean="0"/>
            </a:br>
            <a:r>
              <a:rPr lang="ru-RU" dirty="0" smtClean="0"/>
              <a:t>МЫ СТАЛИ СОБСТВЕННИКАМИ</a:t>
            </a:r>
            <a:endParaRPr lang="ru-RU" dirty="0"/>
          </a:p>
        </p:txBody>
      </p:sp>
      <p:sp>
        <p:nvSpPr>
          <p:cNvPr id="3" name="Объект 2"/>
          <p:cNvSpPr>
            <a:spLocks noGrp="1"/>
          </p:cNvSpPr>
          <p:nvPr>
            <p:ph idx="1"/>
          </p:nvPr>
        </p:nvSpPr>
        <p:spPr>
          <a:xfrm>
            <a:off x="1097280" y="1845734"/>
            <a:ext cx="7147560" cy="4023360"/>
          </a:xfrm>
        </p:spPr>
        <p:txBody>
          <a:bodyPr>
            <a:normAutofit fontScale="92500" lnSpcReduction="20000"/>
          </a:bodyPr>
          <a:lstStyle/>
          <a:p>
            <a:pPr>
              <a:buFont typeface="Wingdings" charset="2"/>
              <a:buChar char="§"/>
            </a:pPr>
            <a:r>
              <a:rPr lang="ru-RU" dirty="0" smtClean="0"/>
              <a:t>Утвержден </a:t>
            </a:r>
            <a:r>
              <a:rPr lang="ru-RU" dirty="0"/>
              <a:t>Генеральный план Дзержинского МО </a:t>
            </a:r>
            <a:endParaRPr lang="ru-RU" dirty="0" smtClean="0"/>
          </a:p>
          <a:p>
            <a:pPr>
              <a:buFont typeface="Wingdings" charset="2"/>
              <a:buChar char="§"/>
            </a:pPr>
            <a:r>
              <a:rPr lang="ru-RU" dirty="0" smtClean="0"/>
              <a:t>Утвержден ПЗЗ</a:t>
            </a:r>
          </a:p>
          <a:p>
            <a:pPr>
              <a:buFont typeface="Wingdings" charset="2"/>
              <a:buChar char="§"/>
            </a:pPr>
            <a:r>
              <a:rPr lang="ru-RU" dirty="0"/>
              <a:t>В</a:t>
            </a:r>
            <a:r>
              <a:rPr lang="ru-RU" dirty="0" smtClean="0"/>
              <a:t>носим </a:t>
            </a:r>
            <a:r>
              <a:rPr lang="ru-RU" dirty="0"/>
              <a:t>изменения в Генеральный план Дзержинского МО и </a:t>
            </a:r>
            <a:r>
              <a:rPr lang="ru-RU" dirty="0" smtClean="0"/>
              <a:t>ПЗЗ</a:t>
            </a:r>
            <a:endParaRPr lang="ru-RU" dirty="0"/>
          </a:p>
          <a:p>
            <a:pPr>
              <a:buFont typeface="Wingdings" charset="2"/>
              <a:buChar char="§"/>
            </a:pPr>
            <a:r>
              <a:rPr lang="ru-RU" dirty="0"/>
              <a:t>Р</a:t>
            </a:r>
            <a:r>
              <a:rPr lang="ru-RU" dirty="0" smtClean="0"/>
              <a:t>азработаны </a:t>
            </a:r>
            <a:r>
              <a:rPr lang="ru-RU" dirty="0"/>
              <a:t>и утверждены  схемы теплоснабжения и водоснабжения </a:t>
            </a:r>
            <a:endParaRPr lang="ru-RU" dirty="0" smtClean="0"/>
          </a:p>
          <a:p>
            <a:pPr>
              <a:buFont typeface="Wingdings" charset="2"/>
              <a:buChar char="§"/>
            </a:pPr>
            <a:r>
              <a:rPr lang="ru-RU" b="1" dirty="0" smtClean="0"/>
              <a:t>Выкуплено здание почты</a:t>
            </a:r>
            <a:r>
              <a:rPr lang="ru-RU" dirty="0" smtClean="0"/>
              <a:t>: отремонтировано крыльцо</a:t>
            </a:r>
          </a:p>
          <a:p>
            <a:pPr>
              <a:buFont typeface="Wingdings" charset="2"/>
              <a:buChar char="§"/>
            </a:pPr>
            <a:r>
              <a:rPr lang="ru-RU" dirty="0" smtClean="0"/>
              <a:t>Оформлена </a:t>
            </a:r>
            <a:r>
              <a:rPr lang="ru-RU" dirty="0"/>
              <a:t>в собственность </a:t>
            </a:r>
            <a:r>
              <a:rPr lang="ru-RU" dirty="0" smtClean="0"/>
              <a:t>Администрации МО земля у </a:t>
            </a:r>
            <a:r>
              <a:rPr lang="ru-RU" dirty="0"/>
              <a:t>под спортивно- </a:t>
            </a:r>
            <a:r>
              <a:rPr lang="ru-RU" dirty="0" smtClean="0"/>
              <a:t>оздоровительного комплекса-ищем инвестора для строительства</a:t>
            </a:r>
          </a:p>
          <a:p>
            <a:pPr>
              <a:buFont typeface="Wingdings" charset="2"/>
              <a:buChar char="§"/>
            </a:pPr>
            <a:r>
              <a:rPr lang="ru-RU" b="1" dirty="0"/>
              <a:t>В</a:t>
            </a:r>
            <a:r>
              <a:rPr lang="ru-RU" b="1" dirty="0" smtClean="0"/>
              <a:t> </a:t>
            </a:r>
            <a:r>
              <a:rPr lang="ru-RU" b="1" dirty="0"/>
              <a:t>2020 году школа, детский сад </a:t>
            </a:r>
            <a:r>
              <a:rPr lang="ru-RU" b="1" dirty="0" smtClean="0"/>
              <a:t>будут </a:t>
            </a:r>
            <a:r>
              <a:rPr lang="ru-RU" b="1" dirty="0"/>
              <a:t>построены </a:t>
            </a:r>
            <a:r>
              <a:rPr lang="mr-IN" b="1" dirty="0" smtClean="0"/>
              <a:t>–</a:t>
            </a:r>
            <a:r>
              <a:rPr lang="ru-RU" b="1" dirty="0" smtClean="0"/>
              <a:t> </a:t>
            </a:r>
            <a:r>
              <a:rPr lang="ru-RU" b="1" dirty="0"/>
              <a:t>готовится проект будущей школы</a:t>
            </a:r>
          </a:p>
          <a:p>
            <a:pPr>
              <a:buFont typeface="Wingdings" charset="2"/>
              <a:buChar char="§"/>
            </a:pPr>
            <a:r>
              <a:rPr lang="ru-RU" dirty="0"/>
              <a:t>Решен вопрос по передаче 53 соток земли под строительство «Школы </a:t>
            </a:r>
            <a:r>
              <a:rPr lang="ru-RU" dirty="0" err="1"/>
              <a:t>искуств</a:t>
            </a:r>
            <a:r>
              <a:rPr lang="ru-RU" dirty="0"/>
              <a:t>»</a:t>
            </a:r>
          </a:p>
        </p:txBody>
      </p:sp>
      <p:pic>
        <p:nvPicPr>
          <p:cNvPr id="4" name="Рисунок 3" descr="Macintosh HD:Users:marina:Desktop:Новая папка:DSC001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0120" y="3857414"/>
            <a:ext cx="2815590" cy="222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descr="Macintosh HD:Users:marina:Desktop:Новая папка:DSC002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120" y="1737360"/>
            <a:ext cx="2815590" cy="205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Стрелка вправо 5"/>
          <p:cNvSpPr/>
          <p:nvPr/>
        </p:nvSpPr>
        <p:spPr>
          <a:xfrm>
            <a:off x="1661160" y="5633721"/>
            <a:ext cx="5806440" cy="470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БЫЛО</a:t>
            </a:r>
            <a:endParaRPr lang="ru-RU" dirty="0"/>
          </a:p>
        </p:txBody>
      </p:sp>
    </p:spTree>
    <p:extLst>
      <p:ext uri="{BB962C8B-B14F-4D97-AF65-F5344CB8AC3E}">
        <p14:creationId xmlns:p14="http://schemas.microsoft.com/office/powerpoint/2010/main" val="1642424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БЛАГОДАРНОСТЬ ПРЕДПРИНИМАТЕЛЯМ</a:t>
            </a:r>
            <a:endParaRPr lang="ru-RU" dirty="0"/>
          </a:p>
        </p:txBody>
      </p:sp>
      <p:sp>
        <p:nvSpPr>
          <p:cNvPr id="3" name="Объект 2"/>
          <p:cNvSpPr>
            <a:spLocks noGrp="1"/>
          </p:cNvSpPr>
          <p:nvPr>
            <p:ph idx="1"/>
          </p:nvPr>
        </p:nvSpPr>
        <p:spPr/>
        <p:txBody>
          <a:bodyPr>
            <a:normAutofit fontScale="92500" lnSpcReduction="10000"/>
          </a:bodyPr>
          <a:lstStyle/>
          <a:p>
            <a:pPr lvl="0">
              <a:buFont typeface="Wingdings" charset="2"/>
              <a:buChar char="§"/>
            </a:pPr>
            <a:r>
              <a:rPr lang="ru-RU" dirty="0"/>
              <a:t>Решили вопрос по замене крыши Дзержинской начальной  школе</a:t>
            </a:r>
          </a:p>
          <a:p>
            <a:pPr lvl="0">
              <a:buFont typeface="Wingdings" charset="2"/>
              <a:buChar char="§"/>
            </a:pPr>
            <a:r>
              <a:rPr lang="ru-RU" dirty="0"/>
              <a:t>На 1 сентября школе подарили 2 беспроводных микрофона,  подарен    проектор.</a:t>
            </a:r>
          </a:p>
          <a:p>
            <a:pPr lvl="0">
              <a:buFont typeface="Wingdings" charset="2"/>
              <a:buChar char="§"/>
            </a:pPr>
            <a:r>
              <a:rPr lang="ru-RU" b="1" dirty="0"/>
              <a:t>Фасад здания детского сада приводил в уныние. В 2016году здание детского сада было отремонтировано, заменены ливневые трубы.  Теперь отремонтированное здание радует жителей п. Дзержинск</a:t>
            </a:r>
          </a:p>
          <a:p>
            <a:pPr lvl="0">
              <a:buFont typeface="Wingdings" charset="2"/>
              <a:buChar char="§"/>
            </a:pPr>
            <a:r>
              <a:rPr lang="ru-RU" dirty="0"/>
              <a:t>ООО «</a:t>
            </a:r>
            <a:r>
              <a:rPr lang="ru-RU" dirty="0" err="1"/>
              <a:t>Грандстрой</a:t>
            </a:r>
            <a:r>
              <a:rPr lang="ru-RU" dirty="0"/>
              <a:t>» изготовил модульный забор для ограждения территории Дзержинской начальной школы ( по ходатайству районного депутата)</a:t>
            </a:r>
          </a:p>
          <a:p>
            <a:pPr lvl="0">
              <a:buFont typeface="Wingdings" charset="2"/>
              <a:buChar char="§"/>
            </a:pPr>
            <a:r>
              <a:rPr lang="ru-RU" dirty="0"/>
              <a:t>В наш адрес прокуратурой Иркутского района вынесено предписание об отсутствии системы оповещения на случаи чрезвычайной ситуации. Даная система установлена. А так же данную систему можно использовать как радио</a:t>
            </a:r>
          </a:p>
          <a:p>
            <a:pPr>
              <a:buFont typeface="Wingdings" charset="2"/>
              <a:buChar char="§"/>
            </a:pPr>
            <a:r>
              <a:rPr lang="ru-RU" dirty="0"/>
              <a:t>Все организации оказывают помощь по обеспечению детей новогодними подарками. В 2016 году почти все дети были обеспечены  новогодними подарками. </a:t>
            </a:r>
          </a:p>
          <a:p>
            <a:pPr marL="0" indent="0">
              <a:buNone/>
            </a:pPr>
            <a:endParaRPr lang="ru-RU" dirty="0"/>
          </a:p>
        </p:txBody>
      </p:sp>
    </p:spTree>
    <p:extLst>
      <p:ext uri="{BB962C8B-B14F-4D97-AF65-F5344CB8AC3E}">
        <p14:creationId xmlns:p14="http://schemas.microsoft.com/office/powerpoint/2010/main" val="11129525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БЛАГОДАРНОСТЬ ШКОЛЕ</a:t>
            </a:r>
            <a:endParaRPr lang="ru-RU" dirty="0"/>
          </a:p>
        </p:txBody>
      </p:sp>
      <p:sp>
        <p:nvSpPr>
          <p:cNvPr id="3" name="Объект 2"/>
          <p:cNvSpPr>
            <a:spLocks noGrp="1"/>
          </p:cNvSpPr>
          <p:nvPr>
            <p:ph idx="1"/>
          </p:nvPr>
        </p:nvSpPr>
        <p:spPr>
          <a:xfrm>
            <a:off x="1097280" y="1845734"/>
            <a:ext cx="6050280" cy="4023360"/>
          </a:xfrm>
        </p:spPr>
        <p:txBody>
          <a:bodyPr/>
          <a:lstStyle/>
          <a:p>
            <a:pPr>
              <a:buFont typeface="Wingdings" charset="2"/>
              <a:buChar char="§"/>
            </a:pPr>
            <a:r>
              <a:rPr lang="ru-RU" dirty="0"/>
              <a:t>Все мероприятия проводим в школе, учителя нам в этом оказывают большую помощь. </a:t>
            </a:r>
          </a:p>
          <a:p>
            <a:pPr>
              <a:buFont typeface="Wingdings" charset="2"/>
              <a:buChar char="§"/>
            </a:pPr>
            <a:r>
              <a:rPr lang="ru-RU" dirty="0"/>
              <a:t>В</a:t>
            </a:r>
            <a:r>
              <a:rPr lang="ru-RU" dirty="0" smtClean="0"/>
              <a:t> </a:t>
            </a:r>
            <a:r>
              <a:rPr lang="ru-RU" dirty="0"/>
              <a:t>школе были проведены уроки по  патриотическому воспитанию. </a:t>
            </a:r>
          </a:p>
          <a:p>
            <a:pPr>
              <a:buFont typeface="Wingdings" charset="2"/>
              <a:buChar char="§"/>
            </a:pPr>
            <a:r>
              <a:rPr lang="ru-RU" dirty="0"/>
              <a:t>Провели торжественные мероприятия по празднованию Дня Победы </a:t>
            </a:r>
          </a:p>
        </p:txBody>
      </p:sp>
      <p:pic>
        <p:nvPicPr>
          <p:cNvPr id="4" name="Рисунок 4" descr="Macintosh HD:Users:marina:Desktop:Новая папка (2):DSC006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483" y="1737360"/>
            <a:ext cx="35718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41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ВЕТЕРАНЫ </a:t>
            </a:r>
            <a:br>
              <a:rPr lang="ru-RU" dirty="0" smtClean="0"/>
            </a:br>
            <a:r>
              <a:rPr lang="ru-RU" dirty="0" smtClean="0"/>
              <a:t>2013-2016</a:t>
            </a:r>
            <a:endParaRPr lang="ru-RU" dirty="0"/>
          </a:p>
        </p:txBody>
      </p:sp>
      <p:sp>
        <p:nvSpPr>
          <p:cNvPr id="3" name="Объект 2"/>
          <p:cNvSpPr>
            <a:spLocks noGrp="1"/>
          </p:cNvSpPr>
          <p:nvPr>
            <p:ph idx="1"/>
          </p:nvPr>
        </p:nvSpPr>
        <p:spPr>
          <a:xfrm>
            <a:off x="3825240" y="1845733"/>
            <a:ext cx="4145280" cy="4384357"/>
          </a:xfrm>
        </p:spPr>
        <p:txBody>
          <a:bodyPr>
            <a:normAutofit fontScale="70000" lnSpcReduction="20000"/>
          </a:bodyPr>
          <a:lstStyle/>
          <a:p>
            <a:pPr>
              <a:buFont typeface="Wingdings" charset="2"/>
              <a:buChar char="§"/>
            </a:pPr>
            <a:r>
              <a:rPr lang="ru-RU" dirty="0" smtClean="0"/>
              <a:t>Проведение концертов и чаепитий по праздникам</a:t>
            </a:r>
          </a:p>
          <a:p>
            <a:pPr>
              <a:buFont typeface="Wingdings" charset="2"/>
              <a:buChar char="§"/>
            </a:pPr>
            <a:r>
              <a:rPr lang="ru-RU" dirty="0" smtClean="0"/>
              <a:t>Вручены  </a:t>
            </a:r>
            <a:r>
              <a:rPr lang="ru-RU" dirty="0"/>
              <a:t>медали «70 лет Победы в ВОВ</a:t>
            </a:r>
            <a:r>
              <a:rPr lang="ru-RU" dirty="0" smtClean="0"/>
              <a:t>» и </a:t>
            </a:r>
            <a:r>
              <a:rPr lang="ru-RU" dirty="0"/>
              <a:t>цветы </a:t>
            </a:r>
            <a:endParaRPr lang="ru-RU" dirty="0" smtClean="0"/>
          </a:p>
          <a:p>
            <a:pPr>
              <a:buFont typeface="Wingdings" charset="2"/>
              <a:buChar char="§"/>
            </a:pPr>
            <a:r>
              <a:rPr lang="ru-RU" dirty="0"/>
              <a:t>У</a:t>
            </a:r>
            <a:r>
              <a:rPr lang="ru-RU" dirty="0" smtClean="0"/>
              <a:t>частникам </a:t>
            </a:r>
            <a:r>
              <a:rPr lang="ru-RU" dirty="0"/>
              <a:t>войны, вдовам и труженикам тыла были вручены «военные пайки» </a:t>
            </a:r>
            <a:endParaRPr lang="ru-RU" dirty="0" smtClean="0"/>
          </a:p>
          <a:p>
            <a:pPr>
              <a:buFont typeface="Wingdings" charset="2"/>
              <a:buChar char="§"/>
            </a:pPr>
            <a:r>
              <a:rPr lang="ru-RU" dirty="0"/>
              <a:t>О</a:t>
            </a:r>
            <a:r>
              <a:rPr lang="ru-RU" dirty="0" smtClean="0"/>
              <a:t>формлен </a:t>
            </a:r>
            <a:r>
              <a:rPr lang="ru-RU" dirty="0"/>
              <a:t>красочный </a:t>
            </a:r>
            <a:r>
              <a:rPr lang="ru-RU" dirty="0" smtClean="0"/>
              <a:t>стенд </a:t>
            </a:r>
            <a:r>
              <a:rPr lang="ru-RU" dirty="0"/>
              <a:t>«По </a:t>
            </a:r>
            <a:r>
              <a:rPr lang="ru-RU" dirty="0" smtClean="0"/>
              <a:t>улицам </a:t>
            </a:r>
            <a:r>
              <a:rPr lang="ru-RU" dirty="0"/>
              <a:t>военной славы</a:t>
            </a:r>
            <a:r>
              <a:rPr lang="ru-RU" dirty="0" smtClean="0"/>
              <a:t>»</a:t>
            </a:r>
          </a:p>
          <a:p>
            <a:pPr>
              <a:buFont typeface="Wingdings" charset="2"/>
              <a:buChar char="§"/>
            </a:pPr>
            <a:r>
              <a:rPr lang="ru-RU" dirty="0"/>
              <a:t>Э</a:t>
            </a:r>
            <a:r>
              <a:rPr lang="ru-RU" dirty="0" smtClean="0"/>
              <a:t>кскурсии </a:t>
            </a:r>
            <a:r>
              <a:rPr lang="ru-RU" dirty="0"/>
              <a:t>по г. Иркутску, на мемориал,  в музей «</a:t>
            </a:r>
            <a:r>
              <a:rPr lang="ru-RU" dirty="0" err="1"/>
              <a:t>Тальцы</a:t>
            </a:r>
            <a:r>
              <a:rPr lang="ru-RU" dirty="0"/>
              <a:t>», в библиотеку им. «Молчанова-Сибирского», на выставку  фото художника г. Иркутска Бориса Васильева, по г. Иркутску «Иркутск-середина Земли», на выставку  «Народное творчество», по храмам г. Иркутска,  в дом-музей Волконского, на Ледокол «Ангара», в краеведческий музей г. </a:t>
            </a:r>
            <a:r>
              <a:rPr lang="ru-RU" dirty="0" smtClean="0"/>
              <a:t>Иркутска</a:t>
            </a:r>
            <a:endParaRPr lang="ru-RU" dirty="0"/>
          </a:p>
          <a:p>
            <a:pPr>
              <a:buFont typeface="Wingdings" charset="2"/>
              <a:buChar char="§"/>
            </a:pPr>
            <a:r>
              <a:rPr lang="ru-RU" dirty="0"/>
              <a:t>Е</a:t>
            </a:r>
            <a:r>
              <a:rPr lang="ru-RU" dirty="0" smtClean="0"/>
              <a:t>жегодно </a:t>
            </a:r>
            <a:r>
              <a:rPr lang="ru-RU" dirty="0"/>
              <a:t>проводится конкурс «Лучшая усадьба», «Лучший урожай</a:t>
            </a:r>
            <a:r>
              <a:rPr lang="ru-RU" dirty="0" smtClean="0"/>
              <a:t>»</a:t>
            </a:r>
          </a:p>
          <a:p>
            <a:pPr>
              <a:buFont typeface="Wingdings" charset="2"/>
              <a:buChar char="§"/>
            </a:pPr>
            <a:r>
              <a:rPr lang="ru-RU" dirty="0"/>
              <a:t>В</a:t>
            </a:r>
            <a:r>
              <a:rPr lang="ru-RU" dirty="0" smtClean="0"/>
              <a:t>осстановили </a:t>
            </a:r>
            <a:r>
              <a:rPr lang="ru-RU" dirty="0"/>
              <a:t>их  и  оформили стенд « Это было недавно - это было давно…</a:t>
            </a:r>
          </a:p>
        </p:txBody>
      </p:sp>
      <p:pic>
        <p:nvPicPr>
          <p:cNvPr id="4" name="Рисунок 3" descr="Macintosh HD:Users:marina:Desktop:Новая папка (2):DSC007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1323" y="1737361"/>
            <a:ext cx="3255357" cy="202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6" descr="C:\Users\dzerg\Desktop\адреса за 15 год\фото для АДМИН\100_39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1992" y="3872654"/>
            <a:ext cx="3214688"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3" descr="Macintosh HD:Users:marina:Desktop:Новая папка (2):DSC006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110" y="3981244"/>
            <a:ext cx="3121368"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5" descr="C:\Users\dzerg\Desktop\DSC0045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110" y="1738843"/>
            <a:ext cx="3121368" cy="224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3489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ПЛАНЫ НА 2017 ГОД</a:t>
            </a:r>
            <a:endParaRPr lang="ru-RU" dirty="0"/>
          </a:p>
        </p:txBody>
      </p:sp>
      <p:sp>
        <p:nvSpPr>
          <p:cNvPr id="3" name="Объект 2"/>
          <p:cNvSpPr>
            <a:spLocks noGrp="1"/>
          </p:cNvSpPr>
          <p:nvPr>
            <p:ph idx="1"/>
          </p:nvPr>
        </p:nvSpPr>
        <p:spPr>
          <a:xfrm>
            <a:off x="1097280" y="1845734"/>
            <a:ext cx="10805160" cy="4524586"/>
          </a:xfrm>
        </p:spPr>
        <p:txBody>
          <a:bodyPr>
            <a:normAutofit fontScale="92500" lnSpcReduction="20000"/>
          </a:bodyPr>
          <a:lstStyle/>
          <a:p>
            <a:pPr lvl="0">
              <a:buFont typeface="Wingdings" charset="2"/>
              <a:buChar char="§"/>
            </a:pPr>
            <a:r>
              <a:rPr lang="ru-RU" dirty="0"/>
              <a:t>Продолжить совместную работу  по строительству школы, детского сада, «Школы Искусств»  </a:t>
            </a:r>
          </a:p>
          <a:p>
            <a:pPr>
              <a:buFont typeface="Wingdings" charset="2"/>
              <a:buChar char="§"/>
            </a:pPr>
            <a:r>
              <a:rPr lang="ru-RU" dirty="0"/>
              <a:t>Продолжить работу по изысканию средств на проект спортивно-оздоровительного комплекса </a:t>
            </a:r>
          </a:p>
          <a:p>
            <a:pPr>
              <a:buFont typeface="Wingdings" charset="2"/>
              <a:buChar char="§"/>
            </a:pPr>
            <a:r>
              <a:rPr lang="ru-RU" dirty="0"/>
              <a:t>Окончить замену светильников ДРЛ на светодиодный. А так же провести   освещение улиц вновь образованных улиц.</a:t>
            </a:r>
          </a:p>
          <a:p>
            <a:pPr>
              <a:buFont typeface="Wingdings" charset="2"/>
              <a:buChar char="§"/>
            </a:pPr>
            <a:r>
              <a:rPr lang="ru-RU" dirty="0"/>
              <a:t>Для того, чтобы провести уличное освещение на всех вновь образованных улицах, необходимо, чтобы электрические опоры были  в собственности или в аренде у администрации. На данных улицах надо сначала установить собственника и взять в аренду, только после этого можно вкладывать денежные средства на уличное освещение.</a:t>
            </a:r>
          </a:p>
          <a:p>
            <a:pPr>
              <a:buFont typeface="Wingdings" charset="2"/>
              <a:buChar char="§"/>
            </a:pPr>
            <a:r>
              <a:rPr lang="ru-RU" dirty="0"/>
              <a:t>Проложить деревянный тротуар на проход от ул. Новая на </a:t>
            </a:r>
            <a:r>
              <a:rPr lang="ru-RU" dirty="0" err="1"/>
              <a:t>ул.Стахановская</a:t>
            </a:r>
            <a:endParaRPr lang="ru-RU" dirty="0"/>
          </a:p>
          <a:p>
            <a:pPr>
              <a:buFont typeface="Wingdings" charset="2"/>
              <a:buChar char="§"/>
            </a:pPr>
            <a:r>
              <a:rPr lang="ru-RU" dirty="0"/>
              <a:t> Решить вопрос по ремонту </a:t>
            </a:r>
            <a:r>
              <a:rPr lang="ru-RU" dirty="0" err="1"/>
              <a:t>отмостки</a:t>
            </a:r>
            <a:r>
              <a:rPr lang="ru-RU" dirty="0"/>
              <a:t> здания детского сада, чтобы в подвальное помещение здания не попадала вода.</a:t>
            </a:r>
          </a:p>
          <a:p>
            <a:pPr>
              <a:buFont typeface="Wingdings" charset="2"/>
              <a:buChar char="§"/>
            </a:pPr>
            <a:r>
              <a:rPr lang="ru-RU" dirty="0"/>
              <a:t>Закончить работы по облагораживанию ливневой канавы  по дороге около корта ( пер. Спортивный)</a:t>
            </a:r>
          </a:p>
          <a:p>
            <a:pPr>
              <a:buFont typeface="Wingdings" charset="2"/>
              <a:buChar char="§"/>
            </a:pPr>
            <a:r>
              <a:rPr lang="ru-RU" dirty="0"/>
              <a:t>Огородить трансформаторную будку около военкомата для безопасности детей</a:t>
            </a:r>
          </a:p>
          <a:p>
            <a:pPr>
              <a:buFont typeface="Wingdings" charset="2"/>
              <a:buChar char="§"/>
            </a:pPr>
            <a:r>
              <a:rPr lang="ru-RU" dirty="0"/>
              <a:t>Отремонтировать дорогу по ул. Солнечная</a:t>
            </a:r>
          </a:p>
        </p:txBody>
      </p:sp>
    </p:spTree>
    <p:extLst>
      <p:ext uri="{BB962C8B-B14F-4D97-AF65-F5344CB8AC3E}">
        <p14:creationId xmlns:p14="http://schemas.microsoft.com/office/powerpoint/2010/main" val="322340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altLang="ru-RU" dirty="0"/>
              <a:t>Д</a:t>
            </a:r>
            <a:r>
              <a:rPr lang="ru-RU" altLang="ru-RU" dirty="0" smtClean="0"/>
              <a:t>еятельность </a:t>
            </a:r>
            <a:r>
              <a:rPr lang="ru-RU" altLang="ru-RU" dirty="0"/>
              <a:t>освещена публично</a:t>
            </a:r>
            <a:br>
              <a:rPr lang="ru-RU" altLang="ru-RU" dirty="0"/>
            </a:br>
            <a:endParaRPr lang="ru-RU" dirty="0"/>
          </a:p>
        </p:txBody>
      </p:sp>
      <p:sp>
        <p:nvSpPr>
          <p:cNvPr id="3" name="Объект 2"/>
          <p:cNvSpPr>
            <a:spLocks noGrp="1"/>
          </p:cNvSpPr>
          <p:nvPr>
            <p:ph idx="1"/>
          </p:nvPr>
        </p:nvSpPr>
        <p:spPr/>
        <p:txBody>
          <a:bodyPr/>
          <a:lstStyle/>
          <a:p>
            <a:pPr>
              <a:buFont typeface="Wingdings" charset="2"/>
              <a:buChar char="§"/>
            </a:pPr>
            <a:r>
              <a:rPr lang="ru-RU" altLang="ru-RU" dirty="0"/>
              <a:t>Ежемесячная газета «Дзержинский вестник»</a:t>
            </a:r>
          </a:p>
          <a:p>
            <a:pPr>
              <a:buFont typeface="Wingdings" charset="2"/>
              <a:buChar char="§"/>
            </a:pPr>
            <a:r>
              <a:rPr lang="ru-RU" altLang="ru-RU" dirty="0"/>
              <a:t>Официальный сайт муниципального образования </a:t>
            </a:r>
            <a:r>
              <a:rPr lang="en-US" altLang="ru-RU" dirty="0">
                <a:hlinkClick r:id="rId2"/>
              </a:rPr>
              <a:t>www.dzerginskoe-mo.ru</a:t>
            </a:r>
            <a:endParaRPr lang="en-US" altLang="ru-RU" dirty="0"/>
          </a:p>
          <a:p>
            <a:pPr>
              <a:buFont typeface="Wingdings" charset="2"/>
              <a:buChar char="§"/>
            </a:pPr>
            <a:r>
              <a:rPr lang="ru-RU" altLang="ru-RU" dirty="0"/>
              <a:t>Контактный тел. Администрации 699-634</a:t>
            </a:r>
          </a:p>
          <a:p>
            <a:endParaRPr lang="ru-RU" dirty="0"/>
          </a:p>
        </p:txBody>
      </p:sp>
      <p:pic>
        <p:nvPicPr>
          <p:cNvPr id="6" name="Рисунок 3" descr="C:\Users\dzerg\Desktop\IMG_31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786" y="3388362"/>
            <a:ext cx="3071812"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104" y="3359787"/>
            <a:ext cx="5572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7597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ДЕТСКАЯ ПЛОЩАДКА УЛ.ПАРКОВАЯ</a:t>
            </a:r>
            <a:br>
              <a:rPr lang="ru-RU" dirty="0" smtClean="0"/>
            </a:br>
            <a:r>
              <a:rPr lang="ru-RU" dirty="0" smtClean="0"/>
              <a:t>2013 ГОД</a:t>
            </a:r>
            <a:endParaRPr lang="ru-RU" dirty="0"/>
          </a:p>
        </p:txBody>
      </p:sp>
      <p:sp>
        <p:nvSpPr>
          <p:cNvPr id="3" name="Объект 2"/>
          <p:cNvSpPr>
            <a:spLocks noGrp="1"/>
          </p:cNvSpPr>
          <p:nvPr>
            <p:ph idx="1"/>
          </p:nvPr>
        </p:nvSpPr>
        <p:spPr>
          <a:xfrm>
            <a:off x="1097280" y="1858297"/>
            <a:ext cx="4408998" cy="2091322"/>
          </a:xfrm>
        </p:spPr>
        <p:txBody>
          <a:bodyPr/>
          <a:lstStyle/>
          <a:p>
            <a:pPr>
              <a:buFont typeface="Wingdings" charset="2"/>
              <a:buChar char="§"/>
            </a:pPr>
            <a:r>
              <a:rPr lang="ru-RU" dirty="0"/>
              <a:t>З</a:t>
            </a:r>
            <a:r>
              <a:rPr lang="ru-RU" dirty="0" smtClean="0"/>
              <a:t>акуплен </a:t>
            </a:r>
            <a:r>
              <a:rPr lang="ru-RU" dirty="0"/>
              <a:t>спортивный инвентарь </a:t>
            </a:r>
            <a:endParaRPr lang="ru-RU" dirty="0" smtClean="0"/>
          </a:p>
          <a:p>
            <a:pPr>
              <a:buFont typeface="Wingdings" charset="2"/>
              <a:buChar char="§"/>
            </a:pPr>
            <a:r>
              <a:rPr lang="ru-RU" dirty="0"/>
              <a:t>Д</a:t>
            </a:r>
            <a:r>
              <a:rPr lang="ru-RU" dirty="0" smtClean="0"/>
              <a:t>етские </a:t>
            </a:r>
            <a:r>
              <a:rPr lang="ru-RU" dirty="0"/>
              <a:t>качели </a:t>
            </a:r>
            <a:endParaRPr lang="ru-RU" dirty="0" smtClean="0"/>
          </a:p>
          <a:p>
            <a:pPr>
              <a:buFont typeface="Wingdings" charset="2"/>
              <a:buChar char="§"/>
            </a:pPr>
            <a:r>
              <a:rPr lang="ru-RU" dirty="0"/>
              <a:t>У</a:t>
            </a:r>
            <a:r>
              <a:rPr lang="ru-RU" dirty="0" smtClean="0"/>
              <a:t>становлен </a:t>
            </a:r>
            <a:r>
              <a:rPr lang="ru-RU" dirty="0"/>
              <a:t>теннисный стол </a:t>
            </a:r>
            <a:endParaRPr lang="ru-RU" dirty="0" smtClean="0"/>
          </a:p>
          <a:p>
            <a:pPr>
              <a:buFont typeface="Wingdings" charset="2"/>
              <a:buChar char="§"/>
            </a:pPr>
            <a:r>
              <a:rPr lang="ru-RU" dirty="0" smtClean="0"/>
              <a:t>Освещение волейбольной площадки</a:t>
            </a:r>
          </a:p>
          <a:p>
            <a:pPr marL="0" indent="0">
              <a:buNone/>
            </a:pPr>
            <a:endParaRPr lang="ru-RU" dirty="0" smtClean="0"/>
          </a:p>
        </p:txBody>
      </p:sp>
      <p:pic>
        <p:nvPicPr>
          <p:cNvPr id="4" name="Рисунок 3" descr="C:\Users\dzerg\Desktop\IMG_58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2999" y="1730815"/>
            <a:ext cx="3092245" cy="214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descr="C:\Users\dzerg\Desktop\IMG_5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3949619"/>
            <a:ext cx="3092245" cy="219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Изображение 5"/>
          <p:cNvPicPr>
            <a:picLocks noChangeAspect="1"/>
          </p:cNvPicPr>
          <p:nvPr/>
        </p:nvPicPr>
        <p:blipFill>
          <a:blip r:embed="rId5"/>
          <a:stretch>
            <a:fillRect/>
          </a:stretch>
        </p:blipFill>
        <p:spPr>
          <a:xfrm>
            <a:off x="5713831" y="1730814"/>
            <a:ext cx="2870140" cy="2145639"/>
          </a:xfrm>
          <a:prstGeom prst="rect">
            <a:avLst/>
          </a:prstGeom>
        </p:spPr>
      </p:pic>
      <p:pic>
        <p:nvPicPr>
          <p:cNvPr id="7" name="Изображение 6"/>
          <p:cNvPicPr>
            <a:picLocks noChangeAspect="1"/>
          </p:cNvPicPr>
          <p:nvPr/>
        </p:nvPicPr>
        <p:blipFill>
          <a:blip r:embed="rId6"/>
          <a:stretch>
            <a:fillRect/>
          </a:stretch>
        </p:blipFill>
        <p:spPr>
          <a:xfrm>
            <a:off x="5713831" y="3949619"/>
            <a:ext cx="2929934" cy="2190339"/>
          </a:xfrm>
          <a:prstGeom prst="rect">
            <a:avLst/>
          </a:prstGeom>
        </p:spPr>
      </p:pic>
      <p:sp>
        <p:nvSpPr>
          <p:cNvPr id="8" name="Стрелка вправо 7"/>
          <p:cNvSpPr/>
          <p:nvPr/>
        </p:nvSpPr>
        <p:spPr>
          <a:xfrm>
            <a:off x="1268361" y="4630994"/>
            <a:ext cx="4026310" cy="7521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БЫЛО</a:t>
            </a:r>
            <a:endParaRPr lang="ru-RU" dirty="0"/>
          </a:p>
        </p:txBody>
      </p:sp>
    </p:spTree>
    <p:extLst>
      <p:ext uri="{BB962C8B-B14F-4D97-AF65-F5344CB8AC3E}">
        <p14:creationId xmlns:p14="http://schemas.microsoft.com/office/powerpoint/2010/main" val="1519671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 теперь по мусору</a:t>
            </a:r>
            <a:r>
              <a:rPr lang="mr-IN" dirty="0" smtClean="0"/>
              <a:t>…</a:t>
            </a:r>
            <a:r>
              <a:rPr lang="ru-RU" dirty="0" smtClean="0"/>
              <a:t/>
            </a:r>
            <a:br>
              <a:rPr lang="ru-RU" dirty="0" smtClean="0"/>
            </a:br>
            <a:r>
              <a:rPr lang="ru-RU" dirty="0" smtClean="0"/>
              <a:t>2013-2016</a:t>
            </a:r>
            <a:endParaRPr lang="ru-RU" dirty="0"/>
          </a:p>
        </p:txBody>
      </p:sp>
      <p:sp>
        <p:nvSpPr>
          <p:cNvPr id="5" name="Объект 4"/>
          <p:cNvSpPr>
            <a:spLocks noGrp="1"/>
          </p:cNvSpPr>
          <p:nvPr>
            <p:ph idx="1"/>
          </p:nvPr>
        </p:nvSpPr>
        <p:spPr>
          <a:xfrm>
            <a:off x="1097280" y="1845734"/>
            <a:ext cx="6675120" cy="3884506"/>
          </a:xfrm>
        </p:spPr>
        <p:txBody>
          <a:bodyPr>
            <a:normAutofit fontScale="92500" lnSpcReduction="10000"/>
          </a:bodyPr>
          <a:lstStyle/>
          <a:p>
            <a:pPr fontAlgn="t">
              <a:buFont typeface="Wingdings" charset="2"/>
              <a:buChar char="§"/>
            </a:pPr>
            <a:r>
              <a:rPr lang="ru-RU" b="1" dirty="0"/>
              <a:t>Каждое воскресенье спец машина забирала мусор от домов </a:t>
            </a:r>
            <a:endParaRPr lang="ru-RU" dirty="0"/>
          </a:p>
          <a:p>
            <a:pPr>
              <a:buFont typeface="Wingdings" charset="2"/>
              <a:buChar char="§"/>
            </a:pPr>
            <a:r>
              <a:rPr lang="ru-RU" dirty="0"/>
              <a:t>Школе-детский сад оказываем помощь по вывозу мусора </a:t>
            </a:r>
          </a:p>
          <a:p>
            <a:pPr fontAlgn="t">
              <a:buFont typeface="Wingdings" charset="2"/>
              <a:buChar char="§"/>
            </a:pPr>
            <a:r>
              <a:rPr lang="ru-RU" dirty="0"/>
              <a:t>Работа была налажена хорошо </a:t>
            </a:r>
          </a:p>
          <a:p>
            <a:pPr fontAlgn="t">
              <a:buFont typeface="Wingdings" charset="2"/>
              <a:buChar char="§"/>
            </a:pPr>
            <a:r>
              <a:rPr lang="ru-RU" b="1" dirty="0"/>
              <a:t>Ликвидированы все несанкционированные свалки </a:t>
            </a:r>
          </a:p>
          <a:p>
            <a:pPr fontAlgn="t">
              <a:buFont typeface="Wingdings" charset="2"/>
              <a:buChar char="§"/>
            </a:pPr>
            <a:r>
              <a:rPr lang="ru-RU" dirty="0"/>
              <a:t>Дворники ежедневно убирают мусор с центральных улиц и остановок </a:t>
            </a:r>
          </a:p>
          <a:p>
            <a:pPr fontAlgn="t">
              <a:buFont typeface="Wingdings" charset="2"/>
              <a:buChar char="§"/>
            </a:pPr>
            <a:r>
              <a:rPr lang="ru-RU" dirty="0"/>
              <a:t>ул. Луговая убрали мусорную площадку </a:t>
            </a:r>
          </a:p>
          <a:p>
            <a:pPr fontAlgn="t">
              <a:buFont typeface="Wingdings" charset="2"/>
              <a:buChar char="§"/>
            </a:pPr>
            <a:r>
              <a:rPr lang="ru-RU" dirty="0"/>
              <a:t>Огородили площадку по пер. Парковый, 2 </a:t>
            </a:r>
          </a:p>
          <a:p>
            <a:pPr fontAlgn="t">
              <a:buFont typeface="Wingdings" charset="2"/>
              <a:buChar char="§"/>
            </a:pPr>
            <a:r>
              <a:rPr lang="ru-RU" dirty="0"/>
              <a:t>За котельной убрали свалку мусора </a:t>
            </a:r>
          </a:p>
          <a:p>
            <a:pPr fontAlgn="t">
              <a:buFont typeface="Wingdings" charset="2"/>
              <a:buChar char="§"/>
            </a:pPr>
            <a:r>
              <a:rPr lang="ru-RU" dirty="0"/>
              <a:t>Вывоз   мусора в поселке оплачивался из бюджета </a:t>
            </a:r>
          </a:p>
          <a:p>
            <a:endParaRPr lang="ru-RU" dirty="0"/>
          </a:p>
        </p:txBody>
      </p:sp>
      <p:pic>
        <p:nvPicPr>
          <p:cNvPr id="6" name="Рисунок 3" descr="Macintosh HD:Users:marina:Desktop:Новая папка:DSC00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8934" y="4334161"/>
            <a:ext cx="3030312" cy="218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4" descr="Macintosh HD:Users:marina:Desktop:Новая папка:DSC0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8934" y="1737361"/>
            <a:ext cx="2997246" cy="248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Стрелка вправо 7"/>
          <p:cNvSpPr/>
          <p:nvPr/>
        </p:nvSpPr>
        <p:spPr>
          <a:xfrm>
            <a:off x="3672840" y="5608320"/>
            <a:ext cx="4099560" cy="6962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mtClean="0"/>
              <a:t>БЫЛО</a:t>
            </a:r>
            <a:endParaRPr lang="ru-RU"/>
          </a:p>
        </p:txBody>
      </p:sp>
    </p:spTree>
    <p:extLst>
      <p:ext uri="{BB962C8B-B14F-4D97-AF65-F5344CB8AC3E}">
        <p14:creationId xmlns:p14="http://schemas.microsoft.com/office/powerpoint/2010/main" val="2010775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А теперь по мусору</a:t>
            </a:r>
            <a:r>
              <a:rPr lang="mr-IN" dirty="0" smtClean="0"/>
              <a:t>…</a:t>
            </a:r>
            <a:r>
              <a:rPr lang="ru-RU" dirty="0" smtClean="0"/>
              <a:t/>
            </a:r>
            <a:br>
              <a:rPr lang="ru-RU" dirty="0" smtClean="0"/>
            </a:br>
            <a:endParaRPr lang="ru-RU" dirty="0"/>
          </a:p>
        </p:txBody>
      </p:sp>
      <p:sp>
        <p:nvSpPr>
          <p:cNvPr id="3" name="Объект 2"/>
          <p:cNvSpPr>
            <a:spLocks noGrp="1"/>
          </p:cNvSpPr>
          <p:nvPr>
            <p:ph idx="1"/>
          </p:nvPr>
        </p:nvSpPr>
        <p:spPr/>
        <p:txBody>
          <a:bodyPr>
            <a:normAutofit/>
          </a:bodyPr>
          <a:lstStyle/>
          <a:p>
            <a:endParaRPr lang="ru-RU" dirty="0" smtClean="0"/>
          </a:p>
          <a:p>
            <a:endParaRPr lang="ru-RU" dirty="0"/>
          </a:p>
          <a:p>
            <a:endParaRPr lang="ru-RU" dirty="0" smtClean="0"/>
          </a:p>
          <a:p>
            <a:pPr marL="0" indent="0">
              <a:buNone/>
            </a:pPr>
            <a:r>
              <a:rPr lang="ru-RU" dirty="0" smtClean="0"/>
              <a:t>ЦЕНА: 300 </a:t>
            </a:r>
            <a:r>
              <a:rPr lang="ru-RU" dirty="0" err="1" smtClean="0"/>
              <a:t>руб</a:t>
            </a:r>
            <a:r>
              <a:rPr lang="ru-RU" dirty="0" smtClean="0"/>
              <a:t>/месяц со двора</a:t>
            </a:r>
          </a:p>
          <a:p>
            <a:pPr marL="0" indent="0">
              <a:buNone/>
            </a:pPr>
            <a:endParaRPr lang="ru-RU" dirty="0" smtClean="0"/>
          </a:p>
          <a:p>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296258752"/>
              </p:ext>
            </p:extLst>
          </p:nvPr>
        </p:nvGraphicFramePr>
        <p:xfrm>
          <a:off x="1097280" y="2252134"/>
          <a:ext cx="10058400" cy="3474720"/>
        </p:xfrm>
        <a:graphic>
          <a:graphicData uri="http://schemas.openxmlformats.org/drawingml/2006/table">
            <a:tbl>
              <a:tblPr firstRow="1" bandRow="1">
                <a:tableStyleId>{5C22544A-7EE6-4342-B048-85BDC9FD1C3A}</a:tableStyleId>
              </a:tblPr>
              <a:tblGrid>
                <a:gridCol w="10058400"/>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dirty="0" smtClean="0"/>
                        <a:t>Раньше за вывоз мусора платила администрация. Почему сейчас платят жители?</a:t>
                      </a:r>
                    </a:p>
                    <a:p>
                      <a:endParaRPr lang="ru-RU" sz="2400" dirty="0"/>
                    </a:p>
                  </a:txBody>
                  <a:tcPr/>
                </a:tc>
              </a:tr>
              <a:tr h="370840">
                <a:tc>
                  <a:txBody>
                    <a:bodyPr/>
                    <a:lstStyle/>
                    <a:p>
                      <a:pPr marL="285750" indent="-285750">
                        <a:buFont typeface="Arial" charset="0"/>
                        <a:buChar char="•"/>
                      </a:pPr>
                      <a:r>
                        <a:rPr lang="ru-RU" sz="2400" u="none" kern="1200" dirty="0" smtClean="0">
                          <a:solidFill>
                            <a:schemeClr val="tx1"/>
                          </a:solidFill>
                          <a:latin typeface="+mn-lt"/>
                          <a:ea typeface="+mn-ea"/>
                          <a:cs typeface="+mn-cs"/>
                          <a:hlinkClick r:id="rId2"/>
                        </a:rPr>
                        <a:t>Федеральный закон №458 от 29.12.2014 года «О внесении изменений в Федеральный закон «Об отходах производства и потребления», отдельные законодательные акты РФ и признании утратившими силу отдельных законодательных актов (положений законодательных актов) РФ»</a:t>
                      </a:r>
                      <a:endParaRPr lang="ru-RU" sz="2400" u="none" kern="1200" dirty="0" smtClean="0">
                        <a:solidFill>
                          <a:schemeClr val="tx1"/>
                        </a:solidFill>
                        <a:latin typeface="+mn-lt"/>
                        <a:ea typeface="+mn-ea"/>
                        <a:cs typeface="+mn-cs"/>
                      </a:endParaRPr>
                    </a:p>
                    <a:p>
                      <a:pPr marL="285750" indent="-285750">
                        <a:buFont typeface="Arial" charset="0"/>
                        <a:buChar char="•"/>
                      </a:pPr>
                      <a:r>
                        <a:rPr lang="ru-RU" sz="2400" u="sng" kern="1200" dirty="0" smtClean="0">
                          <a:solidFill>
                            <a:schemeClr val="bg2">
                              <a:lumMod val="50000"/>
                            </a:schemeClr>
                          </a:solidFill>
                          <a:latin typeface="+mn-lt"/>
                          <a:ea typeface="+mn-ea"/>
                          <a:cs typeface="+mn-cs"/>
                        </a:rPr>
                        <a:t>Жилищный</a:t>
                      </a:r>
                      <a:r>
                        <a:rPr lang="ru-RU" sz="2400" u="sng" kern="1200" baseline="0" dirty="0" smtClean="0">
                          <a:solidFill>
                            <a:schemeClr val="bg2">
                              <a:lumMod val="50000"/>
                            </a:schemeClr>
                          </a:solidFill>
                          <a:latin typeface="+mn-lt"/>
                          <a:ea typeface="+mn-ea"/>
                          <a:cs typeface="+mn-cs"/>
                        </a:rPr>
                        <a:t> Кодекс РФ</a:t>
                      </a:r>
                      <a:endParaRPr lang="ru-RU" sz="2400" u="sng" dirty="0">
                        <a:solidFill>
                          <a:schemeClr val="bg2">
                            <a:lumMod val="50000"/>
                          </a:schemeClr>
                        </a:solidFill>
                      </a:endParaRPr>
                    </a:p>
                  </a:txBody>
                  <a:tcPr/>
                </a:tc>
              </a:tr>
            </a:tbl>
          </a:graphicData>
        </a:graphic>
      </p:graphicFrame>
    </p:spTree>
    <p:extLst>
      <p:ext uri="{BB962C8B-B14F-4D97-AF65-F5344CB8AC3E}">
        <p14:creationId xmlns:p14="http://schemas.microsoft.com/office/powerpoint/2010/main" val="8086020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26280" y="3842174"/>
            <a:ext cx="10058400" cy="4023360"/>
          </a:xfrm>
        </p:spPr>
        <p:txBody>
          <a:bodyPr/>
          <a:lstStyle/>
          <a:p>
            <a:endParaRPr lang="ru-RU" dirty="0"/>
          </a:p>
          <a:p>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1399894814"/>
              </p:ext>
            </p:extLst>
          </p:nvPr>
        </p:nvGraphicFramePr>
        <p:xfrm>
          <a:off x="762000" y="0"/>
          <a:ext cx="5029200" cy="6202680"/>
        </p:xfrm>
        <a:graphic>
          <a:graphicData uri="http://schemas.openxmlformats.org/drawingml/2006/table">
            <a:tbl>
              <a:tblPr firstRow="1" bandRow="1">
                <a:tableStyleId>{5C22544A-7EE6-4342-B048-85BDC9FD1C3A}</a:tableStyleId>
              </a:tblPr>
              <a:tblGrid>
                <a:gridCol w="4160520"/>
                <a:gridCol w="868680"/>
              </a:tblGrid>
              <a:tr h="370840">
                <a:tc gridSpan="2">
                  <a:txBody>
                    <a:bodyPr/>
                    <a:lstStyle/>
                    <a:p>
                      <a:r>
                        <a:rPr lang="ru-RU" dirty="0" smtClean="0"/>
                        <a:t>СТОИМОСТЬ 1 КУБ МЕТРА МУСОРА</a:t>
                      </a:r>
                      <a:endParaRPr lang="ru-RU" dirty="0"/>
                    </a:p>
                  </a:txBody>
                  <a:tcPr/>
                </a:tc>
                <a:tc hMerge="1">
                  <a:txBody>
                    <a:bodyPr/>
                    <a:lstStyle/>
                    <a:p>
                      <a:endParaRPr lang="ru-RU" dirty="0"/>
                    </a:p>
                  </a:txBody>
                  <a:tcPr/>
                </a:tc>
              </a:tr>
              <a:tr h="370840">
                <a:tc>
                  <a:txBody>
                    <a:bodyPr/>
                    <a:lstStyle/>
                    <a:p>
                      <a:r>
                        <a:rPr lang="ru-RU" dirty="0" smtClean="0"/>
                        <a:t>1.Расходы</a:t>
                      </a:r>
                      <a:r>
                        <a:rPr lang="ru-RU" baseline="0" dirty="0" smtClean="0"/>
                        <a:t> на захоронение  ТКО, </a:t>
                      </a:r>
                      <a:r>
                        <a:rPr lang="ru-RU" baseline="0" dirty="0" err="1" smtClean="0"/>
                        <a:t>руб</a:t>
                      </a:r>
                      <a:endParaRPr lang="ru-RU" dirty="0"/>
                    </a:p>
                  </a:txBody>
                  <a:tcPr/>
                </a:tc>
                <a:tc>
                  <a:txBody>
                    <a:bodyPr/>
                    <a:lstStyle/>
                    <a:p>
                      <a:r>
                        <a:rPr lang="ru-RU" dirty="0" smtClean="0"/>
                        <a:t>110</a:t>
                      </a:r>
                      <a:endParaRPr lang="ru-RU" dirty="0"/>
                    </a:p>
                  </a:txBody>
                  <a:tcPr/>
                </a:tc>
              </a:tr>
              <a:tr h="370840">
                <a:tc>
                  <a:txBody>
                    <a:bodyPr/>
                    <a:lstStyle/>
                    <a:p>
                      <a:r>
                        <a:rPr lang="ru-RU" dirty="0" smtClean="0"/>
                        <a:t>2. Расходы на горюче-смазочные материалы, </a:t>
                      </a:r>
                      <a:r>
                        <a:rPr lang="ru-RU" dirty="0" err="1" smtClean="0"/>
                        <a:t>руб</a:t>
                      </a:r>
                      <a:endParaRPr lang="ru-RU" dirty="0"/>
                    </a:p>
                  </a:txBody>
                  <a:tcPr/>
                </a:tc>
                <a:tc>
                  <a:txBody>
                    <a:bodyPr/>
                    <a:lstStyle/>
                    <a:p>
                      <a:r>
                        <a:rPr lang="ru-RU" dirty="0" smtClean="0"/>
                        <a:t>30,78</a:t>
                      </a:r>
                      <a:endParaRPr lang="ru-RU" dirty="0"/>
                    </a:p>
                  </a:txBody>
                  <a:tcPr/>
                </a:tc>
              </a:tr>
              <a:tr h="370840">
                <a:tc>
                  <a:txBody>
                    <a:bodyPr/>
                    <a:lstStyle/>
                    <a:p>
                      <a:r>
                        <a:rPr lang="ru-RU" dirty="0" smtClean="0"/>
                        <a:t>3. З/п производственного персонала</a:t>
                      </a:r>
                      <a:endParaRPr lang="ru-RU" dirty="0"/>
                    </a:p>
                  </a:txBody>
                  <a:tcPr/>
                </a:tc>
                <a:tc>
                  <a:txBody>
                    <a:bodyPr/>
                    <a:lstStyle/>
                    <a:p>
                      <a:r>
                        <a:rPr lang="ru-RU" dirty="0" smtClean="0"/>
                        <a:t>46,50</a:t>
                      </a:r>
                      <a:endParaRPr lang="ru-RU" dirty="0"/>
                    </a:p>
                  </a:txBody>
                  <a:tcPr/>
                </a:tc>
              </a:tr>
              <a:tr h="370840">
                <a:tc>
                  <a:txBody>
                    <a:bodyPr/>
                    <a:lstStyle/>
                    <a:p>
                      <a:r>
                        <a:rPr lang="ru-RU" dirty="0" smtClean="0"/>
                        <a:t>4.Страховые взносы (30</a:t>
                      </a:r>
                      <a:r>
                        <a:rPr lang="en-US" dirty="0" smtClean="0"/>
                        <a:t>%)</a:t>
                      </a:r>
                      <a:endParaRPr lang="ru-RU" dirty="0"/>
                    </a:p>
                  </a:txBody>
                  <a:tcPr/>
                </a:tc>
                <a:tc>
                  <a:txBody>
                    <a:bodyPr/>
                    <a:lstStyle/>
                    <a:p>
                      <a:r>
                        <a:rPr lang="ru-RU" dirty="0" smtClean="0"/>
                        <a:t>13,95</a:t>
                      </a:r>
                      <a:endParaRPr lang="ru-RU" dirty="0"/>
                    </a:p>
                  </a:txBody>
                  <a:tcPr/>
                </a:tc>
              </a:tr>
              <a:tr h="370840">
                <a:tc>
                  <a:txBody>
                    <a:bodyPr/>
                    <a:lstStyle/>
                    <a:p>
                      <a:r>
                        <a:rPr lang="ru-RU" dirty="0" smtClean="0"/>
                        <a:t>5.З/п АУП, </a:t>
                      </a:r>
                      <a:r>
                        <a:rPr lang="ru-RU" dirty="0" err="1" smtClean="0"/>
                        <a:t>руб</a:t>
                      </a:r>
                      <a:endParaRPr lang="ru-RU" dirty="0"/>
                    </a:p>
                  </a:txBody>
                  <a:tcPr/>
                </a:tc>
                <a:tc>
                  <a:txBody>
                    <a:bodyPr/>
                    <a:lstStyle/>
                    <a:p>
                      <a:r>
                        <a:rPr lang="ru-RU" dirty="0" smtClean="0"/>
                        <a:t>17,86</a:t>
                      </a:r>
                      <a:endParaRPr lang="ru-RU" dirty="0"/>
                    </a:p>
                  </a:txBody>
                  <a:tcPr/>
                </a:tc>
              </a:tr>
              <a:tr h="370840">
                <a:tc>
                  <a:txBody>
                    <a:bodyPr/>
                    <a:lstStyle/>
                    <a:p>
                      <a:r>
                        <a:rPr lang="ru-RU" dirty="0" smtClean="0"/>
                        <a:t>6. Страховые взносы (30</a:t>
                      </a:r>
                      <a:r>
                        <a:rPr lang="en-US" dirty="0" smtClean="0"/>
                        <a:t>%)</a:t>
                      </a:r>
                      <a:endParaRPr lang="ru-RU" dirty="0"/>
                    </a:p>
                  </a:txBody>
                  <a:tcPr/>
                </a:tc>
                <a:tc>
                  <a:txBody>
                    <a:bodyPr/>
                    <a:lstStyle/>
                    <a:p>
                      <a:r>
                        <a:rPr lang="ru-RU" dirty="0" smtClean="0"/>
                        <a:t>5,36</a:t>
                      </a:r>
                      <a:endParaRPr lang="ru-RU" dirty="0"/>
                    </a:p>
                  </a:txBody>
                  <a:tcPr/>
                </a:tc>
              </a:tr>
              <a:tr h="370840">
                <a:tc>
                  <a:txBody>
                    <a:bodyPr/>
                    <a:lstStyle/>
                    <a:p>
                      <a:r>
                        <a:rPr lang="en-US" dirty="0" smtClean="0"/>
                        <a:t>7.</a:t>
                      </a:r>
                      <a:r>
                        <a:rPr lang="en-US" baseline="0" dirty="0" smtClean="0"/>
                        <a:t>  </a:t>
                      </a:r>
                      <a:r>
                        <a:rPr lang="ru-RU" baseline="0" dirty="0" smtClean="0"/>
                        <a:t>Амортизационный фонд, </a:t>
                      </a:r>
                      <a:r>
                        <a:rPr lang="ru-RU" baseline="0" dirty="0" err="1" smtClean="0"/>
                        <a:t>руб</a:t>
                      </a:r>
                      <a:endParaRPr lang="ru-RU" dirty="0"/>
                    </a:p>
                  </a:txBody>
                  <a:tcPr/>
                </a:tc>
                <a:tc>
                  <a:txBody>
                    <a:bodyPr/>
                    <a:lstStyle/>
                    <a:p>
                      <a:r>
                        <a:rPr lang="ru-RU" dirty="0" smtClean="0"/>
                        <a:t>74,97</a:t>
                      </a:r>
                    </a:p>
                  </a:txBody>
                  <a:tcPr/>
                </a:tc>
              </a:tr>
              <a:tr h="370840">
                <a:tc>
                  <a:txBody>
                    <a:bodyPr/>
                    <a:lstStyle/>
                    <a:p>
                      <a:r>
                        <a:rPr lang="ru-RU" dirty="0" smtClean="0"/>
                        <a:t>8. Аренда помещений, </a:t>
                      </a:r>
                      <a:r>
                        <a:rPr lang="ru-RU" dirty="0" err="1" smtClean="0"/>
                        <a:t>руб</a:t>
                      </a:r>
                      <a:endParaRPr lang="ru-RU" dirty="0"/>
                    </a:p>
                  </a:txBody>
                  <a:tcPr/>
                </a:tc>
                <a:tc>
                  <a:txBody>
                    <a:bodyPr/>
                    <a:lstStyle/>
                    <a:p>
                      <a:r>
                        <a:rPr lang="ru-RU" dirty="0" smtClean="0"/>
                        <a:t>8,98</a:t>
                      </a:r>
                    </a:p>
                  </a:txBody>
                  <a:tcPr/>
                </a:tc>
              </a:tr>
              <a:tr h="370840">
                <a:tc>
                  <a:txBody>
                    <a:bodyPr/>
                    <a:lstStyle/>
                    <a:p>
                      <a:r>
                        <a:rPr lang="ru-RU" dirty="0" smtClean="0"/>
                        <a:t>9. </a:t>
                      </a:r>
                      <a:r>
                        <a:rPr lang="ru-RU" dirty="0" err="1" smtClean="0"/>
                        <a:t>Зап</a:t>
                      </a:r>
                      <a:r>
                        <a:rPr lang="ru-RU" dirty="0" smtClean="0"/>
                        <a:t>/части, </a:t>
                      </a:r>
                      <a:r>
                        <a:rPr lang="ru-RU" dirty="0" err="1" smtClean="0"/>
                        <a:t>руб</a:t>
                      </a:r>
                      <a:endParaRPr lang="ru-RU" dirty="0"/>
                    </a:p>
                  </a:txBody>
                  <a:tcPr/>
                </a:tc>
                <a:tc>
                  <a:txBody>
                    <a:bodyPr/>
                    <a:lstStyle/>
                    <a:p>
                      <a:r>
                        <a:rPr lang="ru-RU" dirty="0" smtClean="0"/>
                        <a:t>32,30</a:t>
                      </a:r>
                    </a:p>
                  </a:txBody>
                  <a:tcPr/>
                </a:tc>
              </a:tr>
              <a:tr h="370840">
                <a:tc>
                  <a:txBody>
                    <a:bodyPr/>
                    <a:lstStyle/>
                    <a:p>
                      <a:r>
                        <a:rPr lang="ru-RU" dirty="0" smtClean="0"/>
                        <a:t>10. Спецодежда, инвентарь</a:t>
                      </a:r>
                      <a:endParaRPr lang="ru-RU" dirty="0"/>
                    </a:p>
                  </a:txBody>
                  <a:tcPr/>
                </a:tc>
                <a:tc>
                  <a:txBody>
                    <a:bodyPr/>
                    <a:lstStyle/>
                    <a:p>
                      <a:r>
                        <a:rPr lang="ru-RU" dirty="0" smtClean="0"/>
                        <a:t>4,30</a:t>
                      </a:r>
                    </a:p>
                  </a:txBody>
                  <a:tcPr/>
                </a:tc>
              </a:tr>
              <a:tr h="370840">
                <a:tc>
                  <a:txBody>
                    <a:bodyPr/>
                    <a:lstStyle/>
                    <a:p>
                      <a:r>
                        <a:rPr lang="ru-RU" dirty="0" smtClean="0"/>
                        <a:t>ИТОГО,</a:t>
                      </a:r>
                      <a:r>
                        <a:rPr lang="ru-RU" baseline="0" dirty="0" smtClean="0"/>
                        <a:t> рублей за 1 куб метр</a:t>
                      </a:r>
                      <a:endParaRPr lang="ru-RU" dirty="0"/>
                    </a:p>
                  </a:txBody>
                  <a:tcPr/>
                </a:tc>
                <a:tc>
                  <a:txBody>
                    <a:bodyPr/>
                    <a:lstStyle/>
                    <a:p>
                      <a:r>
                        <a:rPr lang="ru-RU" dirty="0" smtClean="0"/>
                        <a:t>345,33</a:t>
                      </a:r>
                    </a:p>
                  </a:txBody>
                  <a:tcPr/>
                </a:tc>
              </a:tr>
              <a:tr h="370840">
                <a:tc>
                  <a:txBody>
                    <a:bodyPr/>
                    <a:lstStyle/>
                    <a:p>
                      <a:r>
                        <a:rPr lang="ru-RU" dirty="0" smtClean="0"/>
                        <a:t>РЕНТАБЕЛЬНОСТЬ</a:t>
                      </a:r>
                      <a:r>
                        <a:rPr lang="ru-RU" baseline="0" dirty="0" smtClean="0"/>
                        <a:t> 6</a:t>
                      </a:r>
                      <a:r>
                        <a:rPr lang="en-US" baseline="0" dirty="0" smtClean="0"/>
                        <a:t>%</a:t>
                      </a:r>
                      <a:endParaRPr lang="ru-RU" dirty="0"/>
                    </a:p>
                  </a:txBody>
                  <a:tcPr/>
                </a:tc>
                <a:tc>
                  <a:txBody>
                    <a:bodyPr/>
                    <a:lstStyle/>
                    <a:p>
                      <a:r>
                        <a:rPr lang="ru-RU" dirty="0" smtClean="0"/>
                        <a:t>20,72</a:t>
                      </a:r>
                    </a:p>
                  </a:txBody>
                  <a:tcPr/>
                </a:tc>
              </a:tr>
              <a:tr h="370840">
                <a:tc>
                  <a:txBody>
                    <a:bodyPr/>
                    <a:lstStyle/>
                    <a:p>
                      <a:r>
                        <a:rPr lang="ru-RU" dirty="0" smtClean="0"/>
                        <a:t>ИТОГО</a:t>
                      </a:r>
                      <a:r>
                        <a:rPr lang="ru-RU" baseline="0" dirty="0" smtClean="0"/>
                        <a:t> С РЕНТАБЕЛЬНОСТЬЮ</a:t>
                      </a:r>
                      <a:endParaRPr lang="ru-RU" dirty="0"/>
                    </a:p>
                  </a:txBody>
                  <a:tcPr/>
                </a:tc>
                <a:tc>
                  <a:txBody>
                    <a:bodyPr/>
                    <a:lstStyle/>
                    <a:p>
                      <a:r>
                        <a:rPr lang="ru-RU" dirty="0" smtClean="0"/>
                        <a:t>366,05</a:t>
                      </a:r>
                    </a:p>
                  </a:txBody>
                  <a:tcPr/>
                </a:tc>
              </a:tr>
              <a:tr h="370840">
                <a:tc>
                  <a:txBody>
                    <a:bodyPr/>
                    <a:lstStyle/>
                    <a:p>
                      <a:r>
                        <a:rPr lang="ru-RU" dirty="0" smtClean="0"/>
                        <a:t>УСНО (6</a:t>
                      </a:r>
                      <a:r>
                        <a:rPr lang="en-US" dirty="0" smtClean="0"/>
                        <a:t>%)</a:t>
                      </a:r>
                      <a:endParaRPr lang="ru-RU" dirty="0"/>
                    </a:p>
                  </a:txBody>
                  <a:tcPr/>
                </a:tc>
                <a:tc>
                  <a:txBody>
                    <a:bodyPr/>
                    <a:lstStyle/>
                    <a:p>
                      <a:r>
                        <a:rPr lang="ru-RU" dirty="0" smtClean="0"/>
                        <a:t>21,96</a:t>
                      </a:r>
                    </a:p>
                  </a:txBody>
                  <a:tcPr/>
                </a:tc>
              </a:tr>
              <a:tr h="370840">
                <a:tc>
                  <a:txBody>
                    <a:bodyPr/>
                    <a:lstStyle/>
                    <a:p>
                      <a:r>
                        <a:rPr lang="ru-RU" dirty="0" smtClean="0"/>
                        <a:t>ИТОГО,</a:t>
                      </a:r>
                      <a:r>
                        <a:rPr lang="ru-RU" baseline="0" dirty="0" smtClean="0"/>
                        <a:t> рублей за 1 куб метр</a:t>
                      </a:r>
                      <a:endParaRPr lang="ru-RU" dirty="0"/>
                    </a:p>
                  </a:txBody>
                  <a:tcPr/>
                </a:tc>
                <a:tc>
                  <a:txBody>
                    <a:bodyPr/>
                    <a:lstStyle/>
                    <a:p>
                      <a:r>
                        <a:rPr lang="ru-RU" dirty="0" smtClean="0"/>
                        <a:t>388,01</a:t>
                      </a:r>
                    </a:p>
                  </a:txBody>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1707539677"/>
              </p:ext>
            </p:extLst>
          </p:nvPr>
        </p:nvGraphicFramePr>
        <p:xfrm>
          <a:off x="5918200" y="0"/>
          <a:ext cx="5603240" cy="3088640"/>
        </p:xfrm>
        <a:graphic>
          <a:graphicData uri="http://schemas.openxmlformats.org/drawingml/2006/table">
            <a:tbl>
              <a:tblPr firstRow="1" bandRow="1">
                <a:tableStyleId>{5C22544A-7EE6-4342-B048-85BDC9FD1C3A}</a:tableStyleId>
              </a:tblPr>
              <a:tblGrid>
                <a:gridCol w="4924420"/>
                <a:gridCol w="678820"/>
              </a:tblGrid>
              <a:tr h="370840">
                <a:tc gridSpan="2">
                  <a:txBody>
                    <a:bodyPr/>
                    <a:lstStyle/>
                    <a:p>
                      <a:r>
                        <a:rPr lang="ru-RU" dirty="0" smtClean="0"/>
                        <a:t>СУММА ОПЛАТЫ ЗА ОДНОГО ПРОЖИВАЮЩЕГО</a:t>
                      </a:r>
                      <a:endParaRPr lang="ru-RU" dirty="0"/>
                    </a:p>
                  </a:txBody>
                  <a:tcPr/>
                </a:tc>
                <a:tc hMerge="1">
                  <a:txBody>
                    <a:bodyPr/>
                    <a:lstStyle/>
                    <a:p>
                      <a:endParaRPr lang="ru-RU" dirty="0"/>
                    </a:p>
                  </a:txBody>
                  <a:tcPr/>
                </a:tc>
              </a:tr>
              <a:tr h="370840">
                <a:tc>
                  <a:txBody>
                    <a:bodyPr/>
                    <a:lstStyle/>
                    <a:p>
                      <a:r>
                        <a:rPr lang="ru-RU" dirty="0" smtClean="0"/>
                        <a:t>Норма накопления по Иркутской области на 1 проживающего</a:t>
                      </a:r>
                      <a:r>
                        <a:rPr lang="en-US" dirty="0" smtClean="0"/>
                        <a:t>**</a:t>
                      </a:r>
                      <a:r>
                        <a:rPr lang="en-US" baseline="0" dirty="0" smtClean="0"/>
                        <a:t> </a:t>
                      </a:r>
                      <a:r>
                        <a:rPr lang="ru-RU" baseline="0" dirty="0" smtClean="0"/>
                        <a:t>куб метр/год</a:t>
                      </a:r>
                      <a:endParaRPr lang="ru-RU" dirty="0"/>
                    </a:p>
                  </a:txBody>
                  <a:tcPr/>
                </a:tc>
                <a:tc>
                  <a:txBody>
                    <a:bodyPr/>
                    <a:lstStyle/>
                    <a:p>
                      <a:r>
                        <a:rPr lang="ru-RU" dirty="0" smtClean="0"/>
                        <a:t>3,12</a:t>
                      </a:r>
                      <a:endParaRPr lang="ru-RU"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Норма накопления по Иркутской области на 1 проживающего</a:t>
                      </a:r>
                      <a:r>
                        <a:rPr lang="en-US" dirty="0" smtClean="0"/>
                        <a:t>**</a:t>
                      </a:r>
                      <a:r>
                        <a:rPr lang="en-US" baseline="0" dirty="0" smtClean="0"/>
                        <a:t> </a:t>
                      </a:r>
                      <a:r>
                        <a:rPr lang="ru-RU" baseline="0" dirty="0" smtClean="0"/>
                        <a:t>куб метр/месяц</a:t>
                      </a:r>
                      <a:endParaRPr lang="ru-RU" dirty="0" smtClean="0"/>
                    </a:p>
                  </a:txBody>
                  <a:tcPr/>
                </a:tc>
                <a:tc>
                  <a:txBody>
                    <a:bodyPr/>
                    <a:lstStyle/>
                    <a:p>
                      <a:r>
                        <a:rPr lang="ru-RU" dirty="0" smtClean="0"/>
                        <a:t>0,26</a:t>
                      </a:r>
                      <a:endParaRPr lang="ru-RU" dirty="0"/>
                    </a:p>
                  </a:txBody>
                  <a:tcPr/>
                </a:tc>
              </a:tr>
              <a:tr h="370840">
                <a:tc>
                  <a:txBody>
                    <a:bodyPr/>
                    <a:lstStyle/>
                    <a:p>
                      <a:r>
                        <a:rPr lang="ru-RU" dirty="0" smtClean="0"/>
                        <a:t>Сумма оплаты за 1 проживающего</a:t>
                      </a:r>
                      <a:endParaRPr lang="ru-RU" dirty="0"/>
                    </a:p>
                  </a:txBody>
                  <a:tcPr/>
                </a:tc>
                <a:tc>
                  <a:txBody>
                    <a:bodyPr/>
                    <a:lstStyle/>
                    <a:p>
                      <a:r>
                        <a:rPr lang="ru-RU" dirty="0" smtClean="0"/>
                        <a:t>100</a:t>
                      </a:r>
                      <a:endParaRPr lang="ru-RU" dirty="0"/>
                    </a:p>
                  </a:txBody>
                  <a:tcPr/>
                </a:tc>
              </a:tr>
              <a:tr h="370840">
                <a:tc gridSpan="2">
                  <a:txBody>
                    <a:bodyPr/>
                    <a:lstStyle/>
                    <a:p>
                      <a:r>
                        <a:rPr lang="en-US" sz="1600" i="1" dirty="0" smtClean="0"/>
                        <a:t>**</a:t>
                      </a:r>
                      <a:r>
                        <a:rPr lang="ru-RU" sz="1600" i="1" dirty="0" smtClean="0"/>
                        <a:t>в</a:t>
                      </a:r>
                      <a:r>
                        <a:rPr lang="ru-RU" sz="1600" i="1" baseline="0" dirty="0" smtClean="0"/>
                        <a:t> соответствии с приказом Министерства Жилищной пол</a:t>
                      </a:r>
                      <a:r>
                        <a:rPr lang="ru-RU" sz="1600" i="1" dirty="0" smtClean="0"/>
                        <a:t>итики, энергетики и транспорта Иркутской обл. №168-мпр 08.12.16 «Об установлении нормативов</a:t>
                      </a:r>
                      <a:r>
                        <a:rPr lang="ru-RU" sz="1600" i="1" baseline="0" dirty="0" smtClean="0"/>
                        <a:t> накопления твердых коммунальных отходов»</a:t>
                      </a:r>
                      <a:endParaRPr lang="ru-RU" sz="1600" i="1" dirty="0"/>
                    </a:p>
                  </a:txBody>
                  <a:tcPr/>
                </a:tc>
                <a:tc hMerge="1">
                  <a:txBody>
                    <a:bodyPr/>
                    <a:lstStyle/>
                    <a:p>
                      <a:endParaRPr lang="ru-RU" dirty="0"/>
                    </a:p>
                  </a:txBody>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1981149001"/>
              </p:ext>
            </p:extLst>
          </p:nvPr>
        </p:nvGraphicFramePr>
        <p:xfrm>
          <a:off x="5918200" y="4141894"/>
          <a:ext cx="5603240" cy="1112520"/>
        </p:xfrm>
        <a:graphic>
          <a:graphicData uri="http://schemas.openxmlformats.org/drawingml/2006/table">
            <a:tbl>
              <a:tblPr firstRow="1" bandRow="1">
                <a:tableStyleId>{5C22544A-7EE6-4342-B048-85BDC9FD1C3A}</a:tableStyleId>
              </a:tblPr>
              <a:tblGrid>
                <a:gridCol w="5072077"/>
                <a:gridCol w="531163"/>
              </a:tblGrid>
              <a:tr h="370840">
                <a:tc gridSpan="2">
                  <a:txBody>
                    <a:bodyPr/>
                    <a:lstStyle/>
                    <a:p>
                      <a:r>
                        <a:rPr lang="ru-RU" dirty="0" smtClean="0"/>
                        <a:t>СУММА ОПЛАТЫ ЗА ДОМОВЛАДЕНИЕ</a:t>
                      </a:r>
                      <a:endParaRPr lang="ru-RU" dirty="0"/>
                    </a:p>
                  </a:txBody>
                  <a:tcPr/>
                </a:tc>
                <a:tc hMerge="1">
                  <a:txBody>
                    <a:bodyPr/>
                    <a:lstStyle/>
                    <a:p>
                      <a:endParaRPr lang="ru-RU" dirty="0"/>
                    </a:p>
                  </a:txBody>
                  <a:tcPr/>
                </a:tc>
              </a:tr>
              <a:tr h="370840">
                <a:tc>
                  <a:txBody>
                    <a:bodyPr/>
                    <a:lstStyle/>
                    <a:p>
                      <a:r>
                        <a:rPr lang="ru-RU" dirty="0" smtClean="0"/>
                        <a:t>Среднее кол-во проживающих в домовладении</a:t>
                      </a:r>
                      <a:endParaRPr lang="ru-RU" dirty="0"/>
                    </a:p>
                  </a:txBody>
                  <a:tcPr/>
                </a:tc>
                <a:tc>
                  <a:txBody>
                    <a:bodyPr/>
                    <a:lstStyle/>
                    <a:p>
                      <a:r>
                        <a:rPr lang="ru-RU" dirty="0" smtClean="0"/>
                        <a:t>3</a:t>
                      </a:r>
                      <a:endParaRPr lang="ru-RU" dirty="0"/>
                    </a:p>
                  </a:txBody>
                  <a:tcPr/>
                </a:tc>
              </a:tr>
              <a:tr h="370840">
                <a:tc>
                  <a:txBody>
                    <a:bodyPr/>
                    <a:lstStyle/>
                    <a:p>
                      <a:r>
                        <a:rPr lang="ru-RU" dirty="0" smtClean="0"/>
                        <a:t>ИТОГО,</a:t>
                      </a:r>
                      <a:r>
                        <a:rPr lang="ru-RU" baseline="0" dirty="0" smtClean="0"/>
                        <a:t> сумма в месяц за домовладение</a:t>
                      </a:r>
                      <a:endParaRPr lang="ru-RU" dirty="0"/>
                    </a:p>
                  </a:txBody>
                  <a:tcPr/>
                </a:tc>
                <a:tc>
                  <a:txBody>
                    <a:bodyPr/>
                    <a:lstStyle/>
                    <a:p>
                      <a:r>
                        <a:rPr lang="ru-RU" dirty="0" smtClean="0"/>
                        <a:t>300</a:t>
                      </a:r>
                      <a:endParaRPr lang="ru-RU" dirty="0"/>
                    </a:p>
                  </a:txBody>
                  <a:tcPr/>
                </a:tc>
              </a:tr>
            </a:tbl>
          </a:graphicData>
        </a:graphic>
      </p:graphicFrame>
    </p:spTree>
    <p:extLst>
      <p:ext uri="{BB962C8B-B14F-4D97-AF65-F5344CB8AC3E}">
        <p14:creationId xmlns:p14="http://schemas.microsoft.com/office/powerpoint/2010/main" val="1478062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СУБСИДИЯ</a:t>
            </a:r>
            <a:endParaRPr lang="ru-RU" dirty="0"/>
          </a:p>
        </p:txBody>
      </p:sp>
      <p:sp>
        <p:nvSpPr>
          <p:cNvPr id="3" name="Объект 2"/>
          <p:cNvSpPr>
            <a:spLocks noGrp="1"/>
          </p:cNvSpPr>
          <p:nvPr>
            <p:ph idx="1"/>
          </p:nvPr>
        </p:nvSpPr>
        <p:spPr/>
        <p:txBody>
          <a:bodyPr>
            <a:normAutofit/>
          </a:bodyPr>
          <a:lstStyle/>
          <a:p>
            <a:r>
              <a:rPr lang="ru-RU" sz="3200" dirty="0" smtClean="0"/>
              <a:t>Для получения субсидии по возврату денежных средств за вывоз ЖБО, ТБО, электроэнергию льготным категориям граждан необходимо обратиться к консультанту по жилищным субсидиям Иркутского района</a:t>
            </a:r>
          </a:p>
          <a:p>
            <a:pPr algn="ctr"/>
            <a:r>
              <a:rPr lang="ru-RU" sz="3200" b="1" dirty="0" smtClean="0"/>
              <a:t>ИВАНОВОЙ ЛЮДМИЛЕ АНАТОЛЬЕВНЕ </a:t>
            </a:r>
          </a:p>
          <a:p>
            <a:pPr algn="ctr"/>
            <a:r>
              <a:rPr lang="ru-RU" sz="3200" b="1" dirty="0" smtClean="0"/>
              <a:t>Тел. 718-044</a:t>
            </a:r>
            <a:endParaRPr lang="ru-RU" sz="3200" b="1" dirty="0"/>
          </a:p>
        </p:txBody>
      </p:sp>
    </p:spTree>
    <p:extLst>
      <p:ext uri="{BB962C8B-B14F-4D97-AF65-F5344CB8AC3E}">
        <p14:creationId xmlns:p14="http://schemas.microsoft.com/office/powerpoint/2010/main" val="258930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ДЕТСКАЯ ПЛОЩАДКА </a:t>
            </a:r>
            <a:r>
              <a:rPr lang="ru-RU" dirty="0" smtClean="0"/>
              <a:t>УЛ.НОВАЯ</a:t>
            </a:r>
            <a:r>
              <a:rPr lang="ru-RU" dirty="0"/>
              <a:t/>
            </a:r>
            <a:br>
              <a:rPr lang="ru-RU" dirty="0"/>
            </a:br>
            <a:r>
              <a:rPr lang="ru-RU" dirty="0"/>
              <a:t>2013 ГОД</a:t>
            </a:r>
          </a:p>
        </p:txBody>
      </p:sp>
      <p:sp>
        <p:nvSpPr>
          <p:cNvPr id="3" name="Объект 2"/>
          <p:cNvSpPr>
            <a:spLocks noGrp="1"/>
          </p:cNvSpPr>
          <p:nvPr>
            <p:ph idx="1"/>
          </p:nvPr>
        </p:nvSpPr>
        <p:spPr>
          <a:xfrm>
            <a:off x="464654" y="3074863"/>
            <a:ext cx="5112134" cy="3171375"/>
          </a:xfrm>
        </p:spPr>
        <p:txBody>
          <a:bodyPr/>
          <a:lstStyle/>
          <a:p>
            <a:pPr>
              <a:buFont typeface="Wingdings" charset="2"/>
              <a:buChar char="§"/>
            </a:pPr>
            <a:endParaRPr lang="ru-RU" dirty="0" smtClean="0"/>
          </a:p>
          <a:p>
            <a:pPr>
              <a:buFont typeface="Wingdings" charset="2"/>
              <a:buChar char="§"/>
            </a:pPr>
            <a:r>
              <a:rPr lang="ru-RU" dirty="0" smtClean="0"/>
              <a:t>Установили спортивное </a:t>
            </a:r>
            <a:r>
              <a:rPr lang="ru-RU" dirty="0"/>
              <a:t>и детское оборудование </a:t>
            </a:r>
            <a:endParaRPr lang="ru-RU" dirty="0" smtClean="0"/>
          </a:p>
          <a:p>
            <a:pPr>
              <a:buFont typeface="Wingdings" charset="2"/>
              <a:buChar char="§"/>
            </a:pPr>
            <a:r>
              <a:rPr lang="ru-RU" dirty="0" smtClean="0"/>
              <a:t>Огородили площадку</a:t>
            </a:r>
          </a:p>
          <a:p>
            <a:pPr>
              <a:buFont typeface="Wingdings" charset="2"/>
              <a:buChar char="§"/>
            </a:pPr>
            <a:r>
              <a:rPr lang="ru-RU" dirty="0" smtClean="0"/>
              <a:t>Высадили «Аллею </a:t>
            </a:r>
            <a:r>
              <a:rPr lang="ru-RU" dirty="0"/>
              <a:t>Славы</a:t>
            </a:r>
            <a:r>
              <a:rPr lang="ru-RU" dirty="0" smtClean="0"/>
              <a:t>»</a:t>
            </a:r>
          </a:p>
          <a:p>
            <a:pPr marL="0" indent="0">
              <a:buNone/>
            </a:pPr>
            <a:r>
              <a:rPr lang="ru-RU" dirty="0" smtClean="0"/>
              <a:t> (</a:t>
            </a:r>
            <a:r>
              <a:rPr lang="ru-RU" dirty="0"/>
              <a:t>более 30 кустов </a:t>
            </a:r>
            <a:r>
              <a:rPr lang="ru-RU" dirty="0" smtClean="0"/>
              <a:t>рябины)</a:t>
            </a:r>
            <a:endParaRPr lang="ru-RU" dirty="0"/>
          </a:p>
        </p:txBody>
      </p:sp>
      <p:pic>
        <p:nvPicPr>
          <p:cNvPr id="4" name="Рисунок 3" descr="Macintosh HD:Users:marina:Desktop:Новая папка (2):Фото с Сanon 596.jpg"/>
          <p:cNvPicPr>
            <a:picLocks noChangeAspect="1" noChangeArrowheads="1"/>
          </p:cNvPicPr>
          <p:nvPr/>
        </p:nvPicPr>
        <p:blipFill rotWithShape="1">
          <a:blip r:embed="rId3">
            <a:extLst>
              <a:ext uri="{28A0092B-C50C-407E-A947-70E740481C1C}">
                <a14:useLocalDpi xmlns:a14="http://schemas.microsoft.com/office/drawing/2010/main" val="0"/>
              </a:ext>
            </a:extLst>
          </a:blip>
          <a:srcRect t="-26" b="24036"/>
          <a:stretch/>
        </p:blipFill>
        <p:spPr bwMode="auto">
          <a:xfrm>
            <a:off x="8208335" y="1737360"/>
            <a:ext cx="3470543" cy="205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descr="Macintosh HD:Users:marina:Desktop:Новая папка (2):DSC04657.JPG"/>
          <p:cNvPicPr>
            <a:picLocks noChangeAspect="1" noChangeArrowheads="1"/>
          </p:cNvPicPr>
          <p:nvPr/>
        </p:nvPicPr>
        <p:blipFill rotWithShape="1">
          <a:blip r:embed="rId4">
            <a:extLst>
              <a:ext uri="{28A0092B-C50C-407E-A947-70E740481C1C}">
                <a14:useLocalDpi xmlns:a14="http://schemas.microsoft.com/office/drawing/2010/main" val="0"/>
              </a:ext>
            </a:extLst>
          </a:blip>
          <a:srcRect b="13689"/>
          <a:stretch/>
        </p:blipFill>
        <p:spPr bwMode="auto">
          <a:xfrm>
            <a:off x="8208335" y="3857414"/>
            <a:ext cx="347054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Стрелка вправо 5"/>
          <p:cNvSpPr/>
          <p:nvPr/>
        </p:nvSpPr>
        <p:spPr>
          <a:xfrm>
            <a:off x="1097280" y="1986338"/>
            <a:ext cx="5941473"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БЫЛО</a:t>
            </a:r>
          </a:p>
        </p:txBody>
      </p:sp>
      <p:pic>
        <p:nvPicPr>
          <p:cNvPr id="7" name="Picture 1"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8875" y="3857414"/>
            <a:ext cx="3238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2191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ДЕТСКАЯ ПЛОЩАДКА </a:t>
            </a:r>
            <a:r>
              <a:rPr lang="ru-RU" dirty="0" smtClean="0"/>
              <a:t>ПЕР.ПАРКОВЫЙ</a:t>
            </a:r>
            <a:r>
              <a:rPr lang="ru-RU" dirty="0"/>
              <a:t/>
            </a:r>
            <a:br>
              <a:rPr lang="ru-RU" dirty="0"/>
            </a:br>
            <a:r>
              <a:rPr lang="ru-RU" dirty="0" smtClean="0"/>
              <a:t>2014 </a:t>
            </a:r>
            <a:r>
              <a:rPr lang="ru-RU" dirty="0"/>
              <a:t>ГОД</a:t>
            </a:r>
          </a:p>
        </p:txBody>
      </p:sp>
      <p:sp>
        <p:nvSpPr>
          <p:cNvPr id="3" name="Объект 2"/>
          <p:cNvSpPr>
            <a:spLocks noGrp="1"/>
          </p:cNvSpPr>
          <p:nvPr>
            <p:ph idx="1"/>
          </p:nvPr>
        </p:nvSpPr>
        <p:spPr>
          <a:xfrm>
            <a:off x="1097280" y="1845734"/>
            <a:ext cx="5898943" cy="4023360"/>
          </a:xfrm>
        </p:spPr>
        <p:txBody>
          <a:bodyPr/>
          <a:lstStyle/>
          <a:p>
            <a:pPr>
              <a:buFont typeface="Wingdings" charset="2"/>
              <a:buChar char="§"/>
            </a:pPr>
            <a:r>
              <a:rPr lang="ru-RU" dirty="0"/>
              <a:t>О</a:t>
            </a:r>
            <a:r>
              <a:rPr lang="ru-RU" dirty="0" smtClean="0"/>
              <a:t>брезаны деревья</a:t>
            </a:r>
          </a:p>
          <a:p>
            <a:pPr>
              <a:buFont typeface="Wingdings" charset="2"/>
              <a:buChar char="§"/>
            </a:pPr>
            <a:r>
              <a:rPr lang="ru-RU" dirty="0"/>
              <a:t>В</a:t>
            </a:r>
            <a:r>
              <a:rPr lang="ru-RU" dirty="0" smtClean="0"/>
              <a:t>ыровнена </a:t>
            </a:r>
            <a:r>
              <a:rPr lang="ru-RU" dirty="0"/>
              <a:t>грунтом </a:t>
            </a:r>
            <a:r>
              <a:rPr lang="ru-RU" dirty="0" smtClean="0"/>
              <a:t>площадка</a:t>
            </a:r>
          </a:p>
          <a:p>
            <a:pPr>
              <a:buFont typeface="Wingdings" charset="2"/>
              <a:buChar char="§"/>
            </a:pPr>
            <a:r>
              <a:rPr lang="ru-RU" dirty="0"/>
              <a:t>У</a:t>
            </a:r>
            <a:r>
              <a:rPr lang="ru-RU" dirty="0" smtClean="0"/>
              <a:t>становлены </a:t>
            </a:r>
            <a:r>
              <a:rPr lang="ru-RU" dirty="0"/>
              <a:t>горка, качели, лавочки, </a:t>
            </a:r>
            <a:r>
              <a:rPr lang="ru-RU" dirty="0" smtClean="0"/>
              <a:t>песочница</a:t>
            </a:r>
          </a:p>
          <a:p>
            <a:pPr>
              <a:buFont typeface="Wingdings" charset="2"/>
              <a:buChar char="§"/>
            </a:pPr>
            <a:r>
              <a:rPr lang="ru-RU" dirty="0"/>
              <a:t>П</a:t>
            </a:r>
            <a:r>
              <a:rPr lang="ru-RU" dirty="0" smtClean="0"/>
              <a:t>лощадка </a:t>
            </a:r>
            <a:r>
              <a:rPr lang="ru-RU" dirty="0"/>
              <a:t>огорожена декоративны </a:t>
            </a:r>
            <a:endParaRPr lang="ru-RU" dirty="0" smtClean="0"/>
          </a:p>
          <a:p>
            <a:pPr marL="0" indent="0">
              <a:buNone/>
            </a:pPr>
            <a:r>
              <a:rPr lang="ru-RU" dirty="0" smtClean="0"/>
              <a:t>забором</a:t>
            </a:r>
            <a:r>
              <a:rPr lang="ru-RU" dirty="0"/>
              <a:t>. </a:t>
            </a:r>
            <a:endParaRPr lang="ru-RU" dirty="0" smtClean="0"/>
          </a:p>
          <a:p>
            <a:pPr>
              <a:buFont typeface="Wingdings" charset="2"/>
              <a:buChar char="§"/>
            </a:pPr>
            <a:r>
              <a:rPr lang="ru-RU" dirty="0"/>
              <a:t>П</a:t>
            </a:r>
            <a:r>
              <a:rPr lang="ru-RU" dirty="0" smtClean="0"/>
              <a:t>оставлен </a:t>
            </a:r>
            <a:r>
              <a:rPr lang="ru-RU" dirty="0"/>
              <a:t>теннисный </a:t>
            </a:r>
            <a:r>
              <a:rPr lang="ru-RU" dirty="0" smtClean="0"/>
              <a:t>стол</a:t>
            </a:r>
            <a:endParaRPr lang="ru-RU" dirty="0"/>
          </a:p>
        </p:txBody>
      </p:sp>
      <p:pic>
        <p:nvPicPr>
          <p:cNvPr id="4" name="Рисунок 3" descr="Macintosh HD:Users:marina:Desktop:Новая папка (2):DSC006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057" y="3515722"/>
            <a:ext cx="38576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descr="Macintosh HD:Users:marina:Desktop:Новая папка (2):DSC002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0623" y="1737360"/>
            <a:ext cx="3608690" cy="267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Стрелка вправо 5"/>
          <p:cNvSpPr/>
          <p:nvPr/>
        </p:nvSpPr>
        <p:spPr>
          <a:xfrm>
            <a:off x="1097280" y="4972959"/>
            <a:ext cx="4133939" cy="765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БЫЛО</a:t>
            </a:r>
            <a:endParaRPr lang="ru-RU" dirty="0"/>
          </a:p>
        </p:txBody>
      </p:sp>
    </p:spTree>
    <p:extLst>
      <p:ext uri="{BB962C8B-B14F-4D97-AF65-F5344CB8AC3E}">
        <p14:creationId xmlns:p14="http://schemas.microsoft.com/office/powerpoint/2010/main" val="1622238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ДЕТСКАЯ ПЛОЩАДКА </a:t>
            </a:r>
            <a:r>
              <a:rPr lang="ru-RU" dirty="0" smtClean="0"/>
              <a:t>УЛ.САДОВАЯ</a:t>
            </a:r>
            <a:r>
              <a:rPr lang="ru-RU" dirty="0"/>
              <a:t/>
            </a:r>
            <a:br>
              <a:rPr lang="ru-RU" dirty="0"/>
            </a:br>
            <a:r>
              <a:rPr lang="ru-RU" dirty="0" smtClean="0"/>
              <a:t>2016 </a:t>
            </a:r>
            <a:r>
              <a:rPr lang="ru-RU" dirty="0"/>
              <a:t>ГОД</a:t>
            </a:r>
          </a:p>
        </p:txBody>
      </p:sp>
      <p:sp>
        <p:nvSpPr>
          <p:cNvPr id="3" name="Объект 2"/>
          <p:cNvSpPr>
            <a:spLocks noGrp="1"/>
          </p:cNvSpPr>
          <p:nvPr>
            <p:ph idx="1"/>
          </p:nvPr>
        </p:nvSpPr>
        <p:spPr>
          <a:xfrm>
            <a:off x="1097280" y="1845734"/>
            <a:ext cx="5643762" cy="4023360"/>
          </a:xfrm>
        </p:spPr>
        <p:txBody>
          <a:bodyPr>
            <a:normAutofit fontScale="92500" lnSpcReduction="20000"/>
          </a:bodyPr>
          <a:lstStyle/>
          <a:p>
            <a:pPr>
              <a:buFont typeface="Wingdings" charset="2"/>
              <a:buChar char="§"/>
            </a:pPr>
            <a:r>
              <a:rPr lang="ru-RU" dirty="0"/>
              <a:t>С</a:t>
            </a:r>
            <a:r>
              <a:rPr lang="ru-RU" dirty="0" smtClean="0"/>
              <a:t>делана </a:t>
            </a:r>
            <a:r>
              <a:rPr lang="ru-RU" dirty="0"/>
              <a:t>планировка </a:t>
            </a:r>
            <a:r>
              <a:rPr lang="ru-RU" dirty="0" smtClean="0"/>
              <a:t>площадки</a:t>
            </a:r>
          </a:p>
          <a:p>
            <a:pPr>
              <a:buFont typeface="Wingdings" charset="2"/>
              <a:buChar char="§"/>
            </a:pPr>
            <a:r>
              <a:rPr lang="ru-RU" dirty="0"/>
              <a:t>В</a:t>
            </a:r>
            <a:r>
              <a:rPr lang="ru-RU" dirty="0" smtClean="0"/>
              <a:t>осстановлено ограждение</a:t>
            </a:r>
          </a:p>
          <a:p>
            <a:pPr>
              <a:buFont typeface="Wingdings" charset="2"/>
              <a:buChar char="§"/>
            </a:pPr>
            <a:r>
              <a:rPr lang="ru-RU" dirty="0"/>
              <a:t>П</a:t>
            </a:r>
            <a:r>
              <a:rPr lang="ru-RU" dirty="0" smtClean="0"/>
              <a:t>осажены деревья</a:t>
            </a:r>
          </a:p>
          <a:p>
            <a:pPr>
              <a:buFont typeface="Wingdings" charset="2"/>
              <a:buChar char="§"/>
            </a:pPr>
            <a:r>
              <a:rPr lang="ru-RU" dirty="0"/>
              <a:t>О</a:t>
            </a:r>
            <a:r>
              <a:rPr lang="ru-RU" dirty="0" smtClean="0"/>
              <a:t>тремонтированы </a:t>
            </a:r>
            <a:r>
              <a:rPr lang="ru-RU" dirty="0"/>
              <a:t>детские </a:t>
            </a:r>
            <a:r>
              <a:rPr lang="ru-RU" dirty="0" smtClean="0"/>
              <a:t>городки</a:t>
            </a:r>
          </a:p>
          <a:p>
            <a:pPr>
              <a:buFont typeface="Wingdings" charset="2"/>
              <a:buChar char="§"/>
            </a:pPr>
            <a:r>
              <a:rPr lang="ru-RU" dirty="0"/>
              <a:t>П</a:t>
            </a:r>
            <a:r>
              <a:rPr lang="ru-RU" dirty="0" smtClean="0"/>
              <a:t>оставлены лавочки</a:t>
            </a:r>
          </a:p>
          <a:p>
            <a:pPr>
              <a:buFont typeface="Wingdings" charset="2"/>
              <a:buChar char="§"/>
            </a:pPr>
            <a:r>
              <a:rPr lang="ru-RU" dirty="0" smtClean="0"/>
              <a:t>Для </a:t>
            </a:r>
            <a:r>
              <a:rPr lang="ru-RU" dirty="0"/>
              <a:t>безопасности жизни детей снесена сгнившая деревянная </a:t>
            </a:r>
            <a:r>
              <a:rPr lang="ru-RU" dirty="0" smtClean="0"/>
              <a:t>горка  </a:t>
            </a:r>
            <a:endParaRPr lang="ru-RU" dirty="0"/>
          </a:p>
          <a:p>
            <a:pPr>
              <a:buFont typeface="Wingdings" charset="2"/>
              <a:buChar char="§"/>
            </a:pPr>
            <a:endParaRPr lang="ru-RU" dirty="0"/>
          </a:p>
          <a:p>
            <a:pPr marL="0" indent="0">
              <a:buNone/>
            </a:pPr>
            <a:endParaRPr lang="ru-RU" dirty="0" smtClean="0"/>
          </a:p>
          <a:p>
            <a:pPr marL="0" indent="0">
              <a:buNone/>
            </a:pPr>
            <a:r>
              <a:rPr lang="ru-RU" dirty="0" smtClean="0"/>
              <a:t>Так </a:t>
            </a:r>
            <a:r>
              <a:rPr lang="ru-RU" dirty="0"/>
              <a:t>же после ремонта теплотрассы была восстановлена  уличная детская площадка на территории школы.</a:t>
            </a:r>
          </a:p>
          <a:p>
            <a:endParaRPr lang="ru-RU" dirty="0"/>
          </a:p>
        </p:txBody>
      </p:sp>
      <p:pic>
        <p:nvPicPr>
          <p:cNvPr id="5" name="Рисунок 3" descr="C:\Users\dzerg\Desktop\DSC002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544" y="3188117"/>
            <a:ext cx="3218832" cy="309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4" descr="C:\Users\dzerg\Desktop\DSC002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0985" y="1737360"/>
            <a:ext cx="3117599" cy="277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Стрелка вправо 6"/>
          <p:cNvSpPr/>
          <p:nvPr/>
        </p:nvSpPr>
        <p:spPr>
          <a:xfrm>
            <a:off x="1097280" y="4114146"/>
            <a:ext cx="4537976" cy="801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mtClean="0"/>
              <a:t>БЫЛО</a:t>
            </a:r>
            <a:endParaRPr lang="ru-RU"/>
          </a:p>
        </p:txBody>
      </p:sp>
    </p:spTree>
    <p:extLst>
      <p:ext uri="{BB962C8B-B14F-4D97-AF65-F5344CB8AC3E}">
        <p14:creationId xmlns:p14="http://schemas.microsoft.com/office/powerpoint/2010/main" val="20413554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ДОРОГИ</a:t>
            </a:r>
            <a:br>
              <a:rPr lang="ru-RU" dirty="0" smtClean="0"/>
            </a:br>
            <a:r>
              <a:rPr lang="ru-RU" dirty="0" smtClean="0"/>
              <a:t>2013-2016 год</a:t>
            </a:r>
            <a:endParaRPr lang="ru-RU" dirty="0"/>
          </a:p>
        </p:txBody>
      </p:sp>
      <p:sp>
        <p:nvSpPr>
          <p:cNvPr id="3" name="Объект 2"/>
          <p:cNvSpPr>
            <a:spLocks noGrp="1"/>
          </p:cNvSpPr>
          <p:nvPr>
            <p:ph idx="1"/>
          </p:nvPr>
        </p:nvSpPr>
        <p:spPr>
          <a:xfrm>
            <a:off x="1097280" y="1845734"/>
            <a:ext cx="5451004" cy="4023360"/>
          </a:xfrm>
        </p:spPr>
        <p:txBody>
          <a:bodyPr>
            <a:normAutofit fontScale="77500" lnSpcReduction="20000"/>
          </a:bodyPr>
          <a:lstStyle/>
          <a:p>
            <a:pPr>
              <a:buFont typeface="Wingdings" charset="2"/>
              <a:buChar char="§"/>
            </a:pPr>
            <a:r>
              <a:rPr lang="ru-RU" dirty="0"/>
              <a:t>К</a:t>
            </a:r>
            <a:r>
              <a:rPr lang="ru-RU" dirty="0" smtClean="0"/>
              <a:t>апитальный </a:t>
            </a:r>
            <a:r>
              <a:rPr lang="ru-RU" dirty="0"/>
              <a:t>ремонт дорог ул. Стахановская, Центральная, Производственная, проложены тротуары. Асфальтировали площадку возле д/сада и поликлиники ЦРБ</a:t>
            </a:r>
          </a:p>
          <a:p>
            <a:pPr>
              <a:buFont typeface="Wingdings" charset="2"/>
              <a:buChar char="§"/>
            </a:pPr>
            <a:r>
              <a:rPr lang="ru-RU" dirty="0"/>
              <a:t>О</a:t>
            </a:r>
            <a:r>
              <a:rPr lang="ru-RU" dirty="0" smtClean="0"/>
              <a:t>бустроены </a:t>
            </a:r>
            <a:r>
              <a:rPr lang="ru-RU" dirty="0"/>
              <a:t>гравийные  дороги по ул. Новая, ул. Родниковая, пер. Стахановский, </a:t>
            </a:r>
            <a:r>
              <a:rPr lang="ru-RU" dirty="0" err="1"/>
              <a:t>пер.Спортивный</a:t>
            </a:r>
            <a:r>
              <a:rPr lang="ru-RU" dirty="0"/>
              <a:t> (от заправки до ул. Новая). </a:t>
            </a:r>
            <a:endParaRPr lang="ru-RU" dirty="0" smtClean="0"/>
          </a:p>
          <a:p>
            <a:pPr>
              <a:buFont typeface="Wingdings" charset="2"/>
              <a:buChar char="§"/>
            </a:pPr>
            <a:r>
              <a:rPr lang="ru-RU" dirty="0"/>
              <a:t>П</a:t>
            </a:r>
            <a:r>
              <a:rPr lang="ru-RU" dirty="0" smtClean="0"/>
              <a:t>роведен </a:t>
            </a:r>
            <a:r>
              <a:rPr lang="ru-RU" dirty="0"/>
              <a:t>ремонт </a:t>
            </a:r>
            <a:r>
              <a:rPr lang="ru-RU" dirty="0" smtClean="0"/>
              <a:t>дороги</a:t>
            </a:r>
            <a:r>
              <a:rPr lang="ru-RU" dirty="0"/>
              <a:t>, обустроена ливневая канава </a:t>
            </a:r>
            <a:r>
              <a:rPr lang="ru-RU" dirty="0" smtClean="0"/>
              <a:t>по </a:t>
            </a:r>
            <a:r>
              <a:rPr lang="ru-RU" dirty="0" err="1"/>
              <a:t>пер.Строительный</a:t>
            </a:r>
            <a:r>
              <a:rPr lang="ru-RU" dirty="0"/>
              <a:t> </a:t>
            </a:r>
            <a:endParaRPr lang="ru-RU" dirty="0" smtClean="0"/>
          </a:p>
          <a:p>
            <a:pPr>
              <a:buFont typeface="Wingdings" charset="2"/>
              <a:buChar char="§"/>
            </a:pPr>
            <a:r>
              <a:rPr lang="ru-RU" dirty="0" smtClean="0"/>
              <a:t>Замена ливневой  трубы </a:t>
            </a:r>
            <a:r>
              <a:rPr lang="ru-RU" dirty="0"/>
              <a:t>под дорогой около котельной </a:t>
            </a:r>
          </a:p>
          <a:p>
            <a:pPr>
              <a:buFont typeface="Wingdings" charset="2"/>
              <a:buChar char="§"/>
            </a:pPr>
            <a:r>
              <a:rPr lang="ru-RU" dirty="0"/>
              <a:t>Р</a:t>
            </a:r>
            <a:r>
              <a:rPr lang="ru-RU" dirty="0" smtClean="0"/>
              <a:t>емонт </a:t>
            </a:r>
            <a:r>
              <a:rPr lang="ru-RU" dirty="0" err="1"/>
              <a:t>ул.Садовая</a:t>
            </a:r>
            <a:r>
              <a:rPr lang="ru-RU" dirty="0"/>
              <a:t>, Подгорная, Ключевая </a:t>
            </a:r>
            <a:endParaRPr lang="ru-RU" dirty="0" smtClean="0"/>
          </a:p>
          <a:p>
            <a:pPr>
              <a:buFont typeface="Wingdings" charset="2"/>
              <a:buChar char="§"/>
            </a:pPr>
            <a:r>
              <a:rPr lang="ru-RU" dirty="0"/>
              <a:t>Ежегодно  проводится </a:t>
            </a:r>
            <a:r>
              <a:rPr lang="ru-RU" dirty="0" err="1" smtClean="0"/>
              <a:t>грейдирование</a:t>
            </a:r>
            <a:r>
              <a:rPr lang="ru-RU" dirty="0" smtClean="0"/>
              <a:t> улиц</a:t>
            </a:r>
            <a:endParaRPr lang="ru-RU" dirty="0"/>
          </a:p>
          <a:p>
            <a:pPr>
              <a:buFont typeface="Wingdings" charset="2"/>
              <a:buChar char="§"/>
            </a:pPr>
            <a:r>
              <a:rPr lang="ru-RU" dirty="0"/>
              <a:t>с </a:t>
            </a:r>
            <a:r>
              <a:rPr lang="ru-RU" dirty="0" smtClean="0"/>
              <a:t>ул. Центральной вывозится </a:t>
            </a:r>
            <a:r>
              <a:rPr lang="ru-RU" dirty="0"/>
              <a:t>снег и тротуары  у нас </a:t>
            </a:r>
            <a:r>
              <a:rPr lang="ru-RU" dirty="0" smtClean="0"/>
              <a:t>чистые</a:t>
            </a:r>
          </a:p>
          <a:p>
            <a:pPr>
              <a:buFont typeface="Wingdings" charset="2"/>
              <a:buChar char="§"/>
            </a:pPr>
            <a:r>
              <a:rPr lang="ru-RU" dirty="0"/>
              <a:t>Асфальтирована дворовая территория у домов №10 и №12 по ул. Парковая</a:t>
            </a:r>
          </a:p>
          <a:p>
            <a:pPr>
              <a:buFont typeface="Wingdings" charset="2"/>
              <a:buChar char="§"/>
            </a:pPr>
            <a:endParaRPr lang="ru-RU" dirty="0"/>
          </a:p>
          <a:p>
            <a:pPr>
              <a:buFont typeface="Wingdings" charset="2"/>
              <a:buChar char="§"/>
            </a:pPr>
            <a:endParaRPr lang="ru-RU" dirty="0"/>
          </a:p>
          <a:p>
            <a:endParaRPr lang="ru-RU" dirty="0" smtClean="0"/>
          </a:p>
          <a:p>
            <a:endParaRPr lang="ru-RU" dirty="0"/>
          </a:p>
          <a:p>
            <a:endParaRPr lang="ru-RU" dirty="0"/>
          </a:p>
        </p:txBody>
      </p:sp>
      <p:pic>
        <p:nvPicPr>
          <p:cNvPr id="4" name="Рисунок 3" descr="Macintosh HD:Users:marina:Desktop:Новая папка:DSC001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9601" y="1737360"/>
            <a:ext cx="245427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descr="Macintosh HD:Users:marina:Desktop:Новая папка:DSC002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3138" y="1737360"/>
            <a:ext cx="2344738"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977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ДОРОГИ</a:t>
            </a:r>
            <a:br>
              <a:rPr lang="ru-RU" dirty="0"/>
            </a:br>
            <a:r>
              <a:rPr lang="ru-RU" dirty="0" smtClean="0"/>
              <a:t>2017 </a:t>
            </a:r>
            <a:r>
              <a:rPr lang="ru-RU" dirty="0"/>
              <a:t>год</a:t>
            </a:r>
          </a:p>
        </p:txBody>
      </p:sp>
      <p:sp>
        <p:nvSpPr>
          <p:cNvPr id="3" name="Объект 2"/>
          <p:cNvSpPr>
            <a:spLocks noGrp="1"/>
          </p:cNvSpPr>
          <p:nvPr>
            <p:ph idx="1"/>
          </p:nvPr>
        </p:nvSpPr>
        <p:spPr>
          <a:xfrm>
            <a:off x="1097280" y="1845734"/>
            <a:ext cx="5937701" cy="4023360"/>
          </a:xfrm>
        </p:spPr>
        <p:txBody>
          <a:bodyPr/>
          <a:lstStyle/>
          <a:p>
            <a:pPr>
              <a:buFont typeface="Wingdings" charset="2"/>
              <a:buChar char="§"/>
            </a:pPr>
            <a:r>
              <a:rPr lang="ru-RU" dirty="0"/>
              <a:t>После прокладки коммуникаций на </a:t>
            </a:r>
            <a:r>
              <a:rPr lang="ru-RU" dirty="0" err="1"/>
              <a:t>мкр</a:t>
            </a:r>
            <a:r>
              <a:rPr lang="ru-RU" dirty="0"/>
              <a:t>. Современник,  дорога по </a:t>
            </a:r>
            <a:r>
              <a:rPr lang="ru-RU" dirty="0" err="1"/>
              <a:t>пер.Строительный</a:t>
            </a:r>
            <a:r>
              <a:rPr lang="ru-RU" dirty="0"/>
              <a:t>  была перерыта, но в настоящее время данный участок дороги восстановлен. И в будущем планируется уложить асфальтовое покрытие</a:t>
            </a:r>
          </a:p>
          <a:p>
            <a:pPr>
              <a:buFont typeface="Wingdings" charset="2"/>
              <a:buChar char="§"/>
            </a:pPr>
            <a:r>
              <a:rPr lang="ru-RU" dirty="0" smtClean="0"/>
              <a:t>Запланировано </a:t>
            </a:r>
            <a:r>
              <a:rPr lang="ru-RU" dirty="0"/>
              <a:t>провести ремонт </a:t>
            </a:r>
            <a:r>
              <a:rPr lang="ru-RU" dirty="0" err="1" smtClean="0"/>
              <a:t>ул.Солнечная</a:t>
            </a:r>
            <a:endParaRPr lang="ru-RU" dirty="0"/>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7722" y="1630680"/>
            <a:ext cx="3367958" cy="2517794"/>
          </a:xfrm>
          <a:prstGeom prst="rect">
            <a:avLst/>
          </a:prstGeom>
        </p:spPr>
      </p:pic>
    </p:spTree>
    <p:extLst>
      <p:ext uri="{BB962C8B-B14F-4D97-AF65-F5344CB8AC3E}">
        <p14:creationId xmlns:p14="http://schemas.microsoft.com/office/powerpoint/2010/main" val="12554303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ДОРОГИ</a:t>
            </a:r>
            <a:br>
              <a:rPr lang="ru-RU" dirty="0" smtClean="0"/>
            </a:br>
            <a:r>
              <a:rPr lang="ru-RU" dirty="0" smtClean="0"/>
              <a:t>РЕШЕНИЕ ПРОБЛЕМЫ</a:t>
            </a:r>
            <a:endParaRPr lang="ru-RU" dirty="0"/>
          </a:p>
        </p:txBody>
      </p:sp>
      <p:sp>
        <p:nvSpPr>
          <p:cNvPr id="3" name="Объект 2"/>
          <p:cNvSpPr>
            <a:spLocks noGrp="1"/>
          </p:cNvSpPr>
          <p:nvPr>
            <p:ph idx="1"/>
          </p:nvPr>
        </p:nvSpPr>
        <p:spPr>
          <a:xfrm>
            <a:off x="1097280" y="3215147"/>
            <a:ext cx="6294120" cy="2713213"/>
          </a:xfrm>
        </p:spPr>
        <p:txBody>
          <a:bodyPr>
            <a:normAutofit fontScale="70000" lnSpcReduction="20000"/>
          </a:bodyPr>
          <a:lstStyle/>
          <a:p>
            <a:r>
              <a:rPr lang="ru-RU" dirty="0" smtClean="0"/>
              <a:t>РЕШЕНИЕ:</a:t>
            </a:r>
          </a:p>
          <a:p>
            <a:pPr>
              <a:buFont typeface="Wingdings" charset="2"/>
              <a:buChar char="§"/>
            </a:pPr>
            <a:r>
              <a:rPr lang="ru-RU" dirty="0"/>
              <a:t>В</a:t>
            </a:r>
            <a:r>
              <a:rPr lang="ru-RU" dirty="0" smtClean="0"/>
              <a:t>ступление </a:t>
            </a:r>
            <a:r>
              <a:rPr lang="ru-RU" dirty="0"/>
              <a:t>в областные программы по ремонту дорог </a:t>
            </a:r>
            <a:endParaRPr lang="ru-RU" dirty="0" smtClean="0"/>
          </a:p>
          <a:p>
            <a:pPr marL="0" indent="0">
              <a:buNone/>
            </a:pPr>
            <a:endParaRPr lang="ru-RU" dirty="0" smtClean="0"/>
          </a:p>
          <a:p>
            <a:pPr>
              <a:buFont typeface="Wingdings" charset="2"/>
              <a:buChar char="§"/>
            </a:pPr>
            <a:r>
              <a:rPr lang="ru-RU" dirty="0" smtClean="0"/>
              <a:t>Оформление дорог </a:t>
            </a:r>
            <a:r>
              <a:rPr lang="ru-RU" dirty="0"/>
              <a:t>в собственность </a:t>
            </a:r>
            <a:endParaRPr lang="ru-RU" dirty="0" smtClean="0"/>
          </a:p>
          <a:p>
            <a:pPr marL="0" indent="0">
              <a:buNone/>
            </a:pPr>
            <a:endParaRPr lang="ru-RU" dirty="0" smtClean="0"/>
          </a:p>
          <a:p>
            <a:pPr>
              <a:buFont typeface="Wingdings" charset="2"/>
              <a:buChar char="§"/>
            </a:pPr>
            <a:r>
              <a:rPr lang="ru-RU" dirty="0"/>
              <a:t>И</a:t>
            </a:r>
            <a:r>
              <a:rPr lang="ru-RU" dirty="0" smtClean="0"/>
              <a:t>зготовление </a:t>
            </a:r>
            <a:r>
              <a:rPr lang="ru-RU" dirty="0"/>
              <a:t>технических планов, проведение кадастровых работ и постановка на государственный кадастровый учет автомобильных дорог общего пользования в границах населенных пунктов Дзержинского МО </a:t>
            </a:r>
            <a:endParaRPr lang="ru-RU" dirty="0" smtClean="0"/>
          </a:p>
          <a:p>
            <a:pPr>
              <a:buFont typeface="Wingdings" charset="2"/>
              <a:buChar char="§"/>
            </a:pPr>
            <a:r>
              <a:rPr lang="ru-RU" dirty="0"/>
              <a:t>П</a:t>
            </a:r>
            <a:r>
              <a:rPr lang="ru-RU" dirty="0" smtClean="0"/>
              <a:t>одготовка </a:t>
            </a:r>
            <a:r>
              <a:rPr lang="ru-RU" dirty="0"/>
              <a:t>проектно-сметной документации с экспертизой </a:t>
            </a:r>
          </a:p>
        </p:txBody>
      </p:sp>
      <p:sp>
        <p:nvSpPr>
          <p:cNvPr id="4" name="Прямоугольник 3"/>
          <p:cNvSpPr/>
          <p:nvPr/>
        </p:nvSpPr>
        <p:spPr>
          <a:xfrm>
            <a:off x="1592826" y="1932040"/>
            <a:ext cx="9114503" cy="929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400 </a:t>
            </a:r>
            <a:r>
              <a:rPr lang="ru-RU" dirty="0" smtClean="0"/>
              <a:t>м </a:t>
            </a:r>
            <a:r>
              <a:rPr lang="ru-RU" dirty="0"/>
              <a:t>асфальтированной дороги </a:t>
            </a:r>
            <a:r>
              <a:rPr lang="ru-RU" dirty="0" smtClean="0"/>
              <a:t>= 2</a:t>
            </a:r>
            <a:r>
              <a:rPr lang="ru-RU" dirty="0"/>
              <a:t> </a:t>
            </a:r>
            <a:r>
              <a:rPr lang="ru-RU"/>
              <a:t>100 </a:t>
            </a:r>
            <a:r>
              <a:rPr lang="ru-RU" smtClean="0"/>
              <a:t>000 рублей</a:t>
            </a:r>
            <a:r>
              <a:rPr lang="ru-RU" smtClean="0">
                <a:effectLst/>
              </a:rPr>
              <a:t> </a:t>
            </a:r>
            <a:endParaRPr lang="ru-RU" dirty="0"/>
          </a:p>
        </p:txBody>
      </p:sp>
      <p:sp>
        <p:nvSpPr>
          <p:cNvPr id="5" name="Стрелка влево 4"/>
          <p:cNvSpPr/>
          <p:nvPr/>
        </p:nvSpPr>
        <p:spPr>
          <a:xfrm>
            <a:off x="7162800" y="3764280"/>
            <a:ext cx="3544529" cy="7467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33 дороги в собственности</a:t>
            </a:r>
            <a:endParaRPr lang="ru-RU" dirty="0"/>
          </a:p>
        </p:txBody>
      </p:sp>
    </p:spTree>
    <p:extLst>
      <p:ext uri="{BB962C8B-B14F-4D97-AF65-F5344CB8AC3E}">
        <p14:creationId xmlns:p14="http://schemas.microsoft.com/office/powerpoint/2010/main" val="460680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ДОРОГИ</a:t>
            </a:r>
            <a:br>
              <a:rPr lang="ru-RU" dirty="0" smtClean="0"/>
            </a:br>
            <a:r>
              <a:rPr lang="ru-RU" dirty="0" smtClean="0"/>
              <a:t>ПЕШЕХОДАМ</a:t>
            </a:r>
            <a:endParaRPr lang="ru-RU" dirty="0"/>
          </a:p>
        </p:txBody>
      </p:sp>
      <p:sp>
        <p:nvSpPr>
          <p:cNvPr id="3" name="Объект 2"/>
          <p:cNvSpPr>
            <a:spLocks noGrp="1"/>
          </p:cNvSpPr>
          <p:nvPr>
            <p:ph idx="1"/>
          </p:nvPr>
        </p:nvSpPr>
        <p:spPr>
          <a:xfrm>
            <a:off x="1097280" y="1845734"/>
            <a:ext cx="4252580" cy="4023360"/>
          </a:xfrm>
        </p:spPr>
        <p:txBody>
          <a:bodyPr/>
          <a:lstStyle/>
          <a:p>
            <a:pPr>
              <a:buFont typeface="Wingdings" charset="2"/>
              <a:buChar char="§"/>
            </a:pPr>
            <a:r>
              <a:rPr lang="ru-RU" dirty="0"/>
              <a:t>У</a:t>
            </a:r>
            <a:r>
              <a:rPr lang="ru-RU" dirty="0" smtClean="0"/>
              <a:t>становлены </a:t>
            </a:r>
            <a:r>
              <a:rPr lang="ru-RU" dirty="0"/>
              <a:t>знаки пешеходный переход </a:t>
            </a:r>
          </a:p>
          <a:p>
            <a:pPr>
              <a:buFont typeface="Wingdings" charset="2"/>
              <a:buChar char="§"/>
            </a:pPr>
            <a:r>
              <a:rPr lang="ru-RU" dirty="0"/>
              <a:t>Н</a:t>
            </a:r>
            <a:r>
              <a:rPr lang="ru-RU" dirty="0" smtClean="0"/>
              <a:t>анесена </a:t>
            </a:r>
            <a:r>
              <a:rPr lang="ru-RU" dirty="0"/>
              <a:t>разметка на асфальте  «пешеходные переходы» по </a:t>
            </a:r>
            <a:r>
              <a:rPr lang="ru-RU" dirty="0" err="1" smtClean="0"/>
              <a:t>ул.Дорожная</a:t>
            </a:r>
            <a:r>
              <a:rPr lang="ru-RU" dirty="0" smtClean="0"/>
              <a:t> </a:t>
            </a:r>
            <a:r>
              <a:rPr lang="ru-RU" dirty="0"/>
              <a:t>и </a:t>
            </a:r>
            <a:r>
              <a:rPr lang="ru-RU" dirty="0" err="1" smtClean="0"/>
              <a:t>ул.Центральная</a:t>
            </a:r>
            <a:r>
              <a:rPr lang="ru-RU" dirty="0" smtClean="0"/>
              <a:t> </a:t>
            </a:r>
          </a:p>
          <a:p>
            <a:pPr>
              <a:buFont typeface="Wingdings" charset="2"/>
              <a:buChar char="§"/>
            </a:pPr>
            <a:r>
              <a:rPr lang="ru-RU" dirty="0" smtClean="0"/>
              <a:t>Установлены </a:t>
            </a:r>
            <a:r>
              <a:rPr lang="ru-RU" dirty="0"/>
              <a:t>автобусные остановки на ул. Стахановская, ул. Производственная, ул. Центральная </a:t>
            </a:r>
            <a:endParaRPr lang="ru-RU" dirty="0" smtClean="0"/>
          </a:p>
          <a:p>
            <a:pPr>
              <a:buFont typeface="Wingdings" charset="2"/>
              <a:buChar char="§"/>
            </a:pPr>
            <a:r>
              <a:rPr lang="ru-RU" dirty="0"/>
              <a:t>Р</a:t>
            </a:r>
            <a:r>
              <a:rPr lang="ru-RU" dirty="0" smtClean="0"/>
              <a:t>ешен </a:t>
            </a:r>
            <a:r>
              <a:rPr lang="ru-RU" dirty="0"/>
              <a:t>вопрос по заезду школьного автобуса в ДНП </a:t>
            </a:r>
            <a:r>
              <a:rPr lang="ru-RU" dirty="0" smtClean="0"/>
              <a:t>«Миловиды</a:t>
            </a:r>
            <a:r>
              <a:rPr lang="ru-RU" dirty="0"/>
              <a:t>», установлена остановка для школьного автобуса</a:t>
            </a:r>
            <a:r>
              <a:rPr lang="ru-RU" dirty="0" smtClean="0"/>
              <a:t>.</a:t>
            </a:r>
          </a:p>
          <a:p>
            <a:pPr marL="0" indent="0">
              <a:buNone/>
            </a:pPr>
            <a:endParaRPr lang="ru-RU" dirty="0" smtClean="0"/>
          </a:p>
          <a:p>
            <a:pPr>
              <a:buFont typeface="Wingdings" charset="2"/>
              <a:buChar char="§"/>
            </a:pPr>
            <a:endParaRPr lang="ru-RU" dirty="0"/>
          </a:p>
          <a:p>
            <a:endParaRPr lang="ru-RU" dirty="0"/>
          </a:p>
          <a:p>
            <a:endParaRPr lang="ru-RU" dirty="0"/>
          </a:p>
        </p:txBody>
      </p:sp>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2139" y="4088969"/>
            <a:ext cx="2981959" cy="2236469"/>
          </a:xfrm>
          <a:prstGeom prst="rect">
            <a:avLst/>
          </a:prstGeom>
        </p:spPr>
      </p:pic>
      <p:pic>
        <p:nvPicPr>
          <p:cNvPr id="5" name="Изображение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5759" y="4088969"/>
            <a:ext cx="2981960" cy="2236470"/>
          </a:xfrm>
          <a:prstGeom prst="rect">
            <a:avLst/>
          </a:prstGeom>
        </p:spPr>
      </p:pic>
      <p:pic>
        <p:nvPicPr>
          <p:cNvPr id="8" name="Изображение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6401" y="1727832"/>
            <a:ext cx="3013437" cy="2252764"/>
          </a:xfrm>
          <a:prstGeom prst="rect">
            <a:avLst/>
          </a:prstGeom>
        </p:spPr>
      </p:pic>
      <p:pic>
        <p:nvPicPr>
          <p:cNvPr id="9" name="Изображение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4280" y="1727830"/>
            <a:ext cx="3013439" cy="2252765"/>
          </a:xfrm>
          <a:prstGeom prst="rect">
            <a:avLst/>
          </a:prstGeom>
        </p:spPr>
      </p:pic>
      <p:sp>
        <p:nvSpPr>
          <p:cNvPr id="10" name="Стрелка вправо 9"/>
          <p:cNvSpPr/>
          <p:nvPr/>
        </p:nvSpPr>
        <p:spPr>
          <a:xfrm>
            <a:off x="853440" y="5958840"/>
            <a:ext cx="4496420" cy="366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БЫЛО</a:t>
            </a:r>
            <a:endParaRPr lang="ru-RU" dirty="0"/>
          </a:p>
        </p:txBody>
      </p:sp>
    </p:spTree>
    <p:extLst>
      <p:ext uri="{BB962C8B-B14F-4D97-AF65-F5344CB8AC3E}">
        <p14:creationId xmlns:p14="http://schemas.microsoft.com/office/powerpoint/2010/main" val="58592001"/>
      </p:ext>
    </p:extLst>
  </p:cSld>
  <p:clrMapOvr>
    <a:masterClrMapping/>
  </p:clrMapOvr>
  <p:timing>
    <p:tnLst>
      <p:par>
        <p:cTn id="1" dur="indefinite" restart="never" nodeType="tmRoot"/>
      </p:par>
    </p:tnLst>
  </p:timing>
</p:sld>
</file>

<file path=ppt/theme/theme1.xml><?xml version="1.0" encoding="utf-8"?>
<a:theme xmlns:a="http://schemas.openxmlformats.org/drawingml/2006/main" name="Ретроспектива">
  <a:themeElements>
    <a:clrScheme name="Ретроспектива">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спектива">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спектива">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1668</TotalTime>
  <Words>1933</Words>
  <Application>Microsoft Macintosh PowerPoint</Application>
  <PresentationFormat>Широкоэкранный</PresentationFormat>
  <Paragraphs>237</Paragraphs>
  <Slides>23</Slides>
  <Notes>11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23</vt:i4>
      </vt:variant>
    </vt:vector>
  </HeadingPairs>
  <TitlesOfParts>
    <vt:vector size="29" baseType="lpstr">
      <vt:lpstr>Arial</vt:lpstr>
      <vt:lpstr>Calibri</vt:lpstr>
      <vt:lpstr>Calibri Light</vt:lpstr>
      <vt:lpstr>Mangal</vt:lpstr>
      <vt:lpstr>Wingdings</vt:lpstr>
      <vt:lpstr>Ретроспектива</vt:lpstr>
      <vt:lpstr>ОТЧЕТ О РАБОТЕ ДУМЫ ДЗЕРЖИНСКОГО МО 2013-2016</vt:lpstr>
      <vt:lpstr> ДЕТСКАЯ ПЛОЩАДКА УЛ.ПАРКОВАЯ 2013 ГОД</vt:lpstr>
      <vt:lpstr>ДЕТСКАЯ ПЛОЩАДКА УЛ.НОВАЯ 2013 ГОД</vt:lpstr>
      <vt:lpstr>ДЕТСКАЯ ПЛОЩАДКА ПЕР.ПАРКОВЫЙ 2014 ГОД</vt:lpstr>
      <vt:lpstr>ДЕТСКАЯ ПЛОЩАДКА УЛ.САДОВАЯ 2016 ГОД</vt:lpstr>
      <vt:lpstr>ДОРОГИ 2013-2016 год</vt:lpstr>
      <vt:lpstr>ДОРОГИ 2017 год</vt:lpstr>
      <vt:lpstr>ДОРОГИ РЕШЕНИЕ ПРОБЛЕМЫ</vt:lpstr>
      <vt:lpstr>ДОРОГИ ПЕШЕХОДАМ</vt:lpstr>
      <vt:lpstr>ЖКХ ТЕПЛОСНАБЖЕНИЕ</vt:lpstr>
      <vt:lpstr>ЖКХ ВОДОСНАБЖЕНИЕ и ВОДООТВЕДЕНИЕ</vt:lpstr>
      <vt:lpstr>ЖКХ УЛИЧНОЕ ОСВЕЩЕНИЕ</vt:lpstr>
      <vt:lpstr>ЖКХ ПОДТОПЛЕНИЕ</vt:lpstr>
      <vt:lpstr>ЖКХ МЫ СТАЛИ СОБСТВЕННИКАМИ</vt:lpstr>
      <vt:lpstr>БЛАГОДАРНОСТЬ ПРЕДПРИНИМАТЕЛЯМ</vt:lpstr>
      <vt:lpstr>БЛАГОДАРНОСТЬ ШКОЛЕ</vt:lpstr>
      <vt:lpstr>ВЕТЕРАНЫ  2013-2016</vt:lpstr>
      <vt:lpstr>ПЛАНЫ НА 2017 ГОД</vt:lpstr>
      <vt:lpstr>Деятельность освещена публично </vt:lpstr>
      <vt:lpstr>А теперь по мусору… 2013-2016</vt:lpstr>
      <vt:lpstr>А теперь по мусору… </vt:lpstr>
      <vt:lpstr>Презентация PowerPoint</vt:lpstr>
      <vt:lpstr>СУБСИДИЯ</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ОТЧЕТ О РАБОТЕ ГЛАВЫ ДЗЕРЖИНСКОГО МО 2013-2016</dc:title>
  <dc:creator>Пользователь Microsoft Office</dc:creator>
  <cp:lastModifiedBy>Пользователь Microsoft Office</cp:lastModifiedBy>
  <cp:revision>44</cp:revision>
  <dcterms:created xsi:type="dcterms:W3CDTF">2017-02-09T02:07:02Z</dcterms:created>
  <dcterms:modified xsi:type="dcterms:W3CDTF">2017-03-28T00:56:58Z</dcterms:modified>
</cp:coreProperties>
</file>