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50"/>
  </p:notesMasterIdLst>
  <p:sldIdLst>
    <p:sldId id="339" r:id="rId2"/>
    <p:sldId id="257" r:id="rId3"/>
    <p:sldId id="285" r:id="rId4"/>
    <p:sldId id="286" r:id="rId5"/>
    <p:sldId id="287" r:id="rId6"/>
    <p:sldId id="288" r:id="rId7"/>
    <p:sldId id="340" r:id="rId8"/>
    <p:sldId id="259" r:id="rId9"/>
    <p:sldId id="332" r:id="rId10"/>
    <p:sldId id="330" r:id="rId11"/>
    <p:sldId id="333" r:id="rId12"/>
    <p:sldId id="334" r:id="rId13"/>
    <p:sldId id="335" r:id="rId14"/>
    <p:sldId id="336" r:id="rId15"/>
    <p:sldId id="331" r:id="rId16"/>
    <p:sldId id="290" r:id="rId17"/>
    <p:sldId id="292" r:id="rId18"/>
    <p:sldId id="296" r:id="rId19"/>
    <p:sldId id="294" r:id="rId20"/>
    <p:sldId id="297" r:id="rId21"/>
    <p:sldId id="298" r:id="rId22"/>
    <p:sldId id="328" r:id="rId23"/>
    <p:sldId id="337" r:id="rId24"/>
    <p:sldId id="295" r:id="rId25"/>
    <p:sldId id="300" r:id="rId26"/>
    <p:sldId id="301" r:id="rId27"/>
    <p:sldId id="304" r:id="rId28"/>
    <p:sldId id="327" r:id="rId29"/>
    <p:sldId id="306" r:id="rId30"/>
    <p:sldId id="305" r:id="rId31"/>
    <p:sldId id="308" r:id="rId32"/>
    <p:sldId id="309" r:id="rId33"/>
    <p:sldId id="312" r:id="rId34"/>
    <p:sldId id="313" r:id="rId35"/>
    <p:sldId id="310" r:id="rId36"/>
    <p:sldId id="314" r:id="rId37"/>
    <p:sldId id="315" r:id="rId38"/>
    <p:sldId id="341" r:id="rId39"/>
    <p:sldId id="319" r:id="rId40"/>
    <p:sldId id="316" r:id="rId41"/>
    <p:sldId id="318" r:id="rId42"/>
    <p:sldId id="320" r:id="rId43"/>
    <p:sldId id="321" r:id="rId44"/>
    <p:sldId id="323" r:id="rId45"/>
    <p:sldId id="322" r:id="rId46"/>
    <p:sldId id="325" r:id="rId47"/>
    <p:sldId id="283" r:id="rId48"/>
    <p:sldId id="32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4" autoAdjust="0"/>
    <p:restoredTop sz="94624" autoAdjust="0"/>
  </p:normalViewPr>
  <p:slideViewPr>
    <p:cSldViewPr>
      <p:cViewPr varScale="1">
        <p:scale>
          <a:sx n="101" d="100"/>
          <a:sy n="101" d="100"/>
        </p:scale>
        <p:origin x="1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46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7CF4F-30A6-42AA-AE12-914A24D78958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2342-3DFF-4B2F-90BA-A4FA310E89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34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D057-4E23-1A4A-AE31-C7C36683DEE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9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итогам схода 2014 г. было высказано предложение, по организации детской площадки для малышей возле дома №2 по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пер.Парковый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Совместно с депутатами принято решение по благоустройству площадки   между панельным домом и военкоматом. В результате проделанной работы  детская площадка приведена в надлежащий вид (обрезаны деревья, выровнена грунтом площадка) и установлены горка, качели, лавочки, песочница. Для безопасности детей площадка огорожена декоративны забором. Поставлен теннисный стол.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D057-4E23-1A4A-AE31-C7C36683DEE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75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2342-3DFF-4B2F-90BA-A4FA310E891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2342-3DFF-4B2F-90BA-A4FA310E89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3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3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40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04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62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7940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06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2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79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0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1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4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89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6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9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3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C0377-ECE1-4788-980C-9CD2C10F1F3B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EFEF52-121B-4498-8996-95A34CDAAC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7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070" y="836712"/>
            <a:ext cx="7543800" cy="1584176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ОТЧЕТ ГЛАВЫ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ДЗЕРЖИНСКОГО МО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 РАБОТЕ ЗА 2018г.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759BC5-FB00-457F-A350-3EA83C63F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8880"/>
            <a:ext cx="604867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3980E-31F6-4214-9730-6D87E4BC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562801" cy="132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Внутри здания технологическое переключение и учет воды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C8A02D3-9501-4C29-9B4C-D41014517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30400"/>
            <a:ext cx="3511466" cy="4155901"/>
          </a:xfr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F2181F97-4D9D-47EA-A64E-031461BC0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09068"/>
            <a:ext cx="3511466" cy="41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7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9244B-1A78-45A5-884C-2847E63B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0192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Насосная станция второго подъёма, в том числе на нужды пожаротушения поселка</a:t>
            </a:r>
            <a:endParaRPr lang="ru-RU" sz="2400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8B2B24F5-2078-42BD-BFEC-04E3B5999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1" y="2132856"/>
            <a:ext cx="3739104" cy="3881437"/>
          </a:xfr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7F43A0B5-C736-4B00-8C92-D841E15E0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121050"/>
            <a:ext cx="2934761" cy="38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8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3E51C2-7DEF-489A-91FA-45F78C0B0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" y="2160588"/>
            <a:ext cx="5464184" cy="388143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0A51900-A68D-4A93-8CA6-6441C946B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8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Предусмотрены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установки для ультрафиолетового обеззараживания воды</a:t>
            </a:r>
          </a:p>
        </p:txBody>
      </p:sp>
    </p:spTree>
    <p:extLst>
      <p:ext uri="{BB962C8B-B14F-4D97-AF65-F5344CB8AC3E}">
        <p14:creationId xmlns:p14="http://schemas.microsoft.com/office/powerpoint/2010/main" val="31086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58910AE3-8997-4172-9493-BD5D5F204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0" y="2276872"/>
            <a:ext cx="3595490" cy="3737421"/>
          </a:xfr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E0E2E140-2344-4C14-BBB8-082F362C0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3312368" cy="373742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8139C2B-E438-491D-85FE-840AFC42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986736" cy="152325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Антикоррозионное покрытие внутренней поверхности емкостей чистой воды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Устройство распределительной линии в емкости с форсунками для интенсификации удаления сероводорода из воды</a:t>
            </a:r>
          </a:p>
        </p:txBody>
      </p:sp>
    </p:spTree>
    <p:extLst>
      <p:ext uri="{BB962C8B-B14F-4D97-AF65-F5344CB8AC3E}">
        <p14:creationId xmlns:p14="http://schemas.microsoft.com/office/powerpoint/2010/main" val="52469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id="{24A63797-6C4F-4A41-998E-4FFCEFA70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9" y="1930400"/>
            <a:ext cx="7247141" cy="4522936"/>
          </a:xfrm>
        </p:spPr>
      </p:pic>
      <p:sp>
        <p:nvSpPr>
          <p:cNvPr id="5" name="Текст 5">
            <a:extLst>
              <a:ext uri="{FF2B5EF4-FFF2-40B4-BE49-F238E27FC236}">
                <a16:creationId xmlns:a16="http://schemas.microsoft.com/office/drawing/2014/main" id="{239C3D0D-014B-4F7D-A757-B2900D65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7202760" cy="132080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На территории Дзержинского МО введен в эксплуатацию напорный трубопровод канализации в </a:t>
            </a:r>
            <a:r>
              <a:rPr lang="ru-RU" sz="2000" b="1" dirty="0">
                <a:solidFill>
                  <a:schemeClr val="tx1"/>
                </a:solidFill>
              </a:rPr>
              <a:t>ГОРОДСКУЮ КАНАЛИЗАЦИОННУЮ СЕТЬ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/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119653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BD0C1DA-BA76-4A5E-BCAD-F86EE3878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332657"/>
            <a:ext cx="7202761" cy="1800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2018 г. вопрос с мусором решен  путем пакетного сбора от частного сектора.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марте 2018 г. провели санитарную обрезку 32 деревьев, которые  могли представлять угрозу жизни людей.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B1026-127C-42BF-84F0-D3E935159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2857"/>
            <a:ext cx="360040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04665"/>
            <a:ext cx="7272808" cy="115212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ru-RU" sz="1800" b="0" dirty="0"/>
              <a:t>В 2018 году  администрация решала вопросы по отлову бродячих собак, было  отловлено  </a:t>
            </a:r>
            <a:r>
              <a:rPr lang="ru-RU" sz="1800" dirty="0"/>
              <a:t>59  собак.</a:t>
            </a:r>
          </a:p>
          <a:p>
            <a:pPr marL="0" indent="0">
              <a:buNone/>
            </a:pPr>
            <a:r>
              <a:rPr lang="ru-RU" sz="1800" dirty="0"/>
              <a:t> </a:t>
            </a:r>
          </a:p>
          <a:p>
            <a:endParaRPr lang="ru-RU" dirty="0"/>
          </a:p>
        </p:txBody>
      </p:sp>
      <p:pic>
        <p:nvPicPr>
          <p:cNvPr id="1026" name="Picture 2" descr="E:\DCIM\103MSDCF\DSC03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392488" cy="28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103MSDCF\DSC03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738748"/>
            <a:ext cx="4085106" cy="28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5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60648"/>
            <a:ext cx="7520940" cy="653752"/>
          </a:xfrm>
        </p:spPr>
        <p:txBody>
          <a:bodyPr/>
          <a:lstStyle/>
          <a:p>
            <a:pPr algn="ctr"/>
            <a:r>
              <a:rPr lang="ru-RU" dirty="0"/>
              <a:t>Уличное освещение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80728"/>
            <a:ext cx="7914456" cy="4975448"/>
          </a:xfrm>
        </p:spPr>
        <p:txBody>
          <a:bodyPr>
            <a:normAutofit/>
          </a:bodyPr>
          <a:lstStyle/>
          <a:p>
            <a:r>
              <a:rPr lang="ru-RU" dirty="0"/>
              <a:t>Одним из важных направлений в работе администрации – уличное освещение. На протяжении 5 лет администрация по программе «Народные инициативы»  решает данную проблему  </a:t>
            </a:r>
          </a:p>
          <a:p>
            <a:r>
              <a:rPr lang="ru-RU" dirty="0"/>
              <a:t>В 2018 г. на эти цели  было выделено 735 422 тыс.  руб.</a:t>
            </a:r>
          </a:p>
          <a:p>
            <a:r>
              <a:rPr lang="ru-RU" dirty="0"/>
              <a:t> По требованию Восточных электрических сетей  были разработаны проекты уличного  освещения на сумму 90 тыс. руб.</a:t>
            </a:r>
          </a:p>
          <a:p>
            <a:r>
              <a:rPr lang="ru-RU" dirty="0"/>
              <a:t> Впервые освещены : ул. Летняя, ул. Западная, ул. Ивановская, ул. Аэродромная, пер. Дорожный, пер .Молодежный, пер. Студенческий, пер. Светлый, пер. Горный, </a:t>
            </a:r>
          </a:p>
          <a:p>
            <a:r>
              <a:rPr lang="ru-RU" dirty="0"/>
              <a:t>Освещен поворот  от 5 Армии, спортивная площадка по </a:t>
            </a:r>
            <a:r>
              <a:rPr lang="ru-RU" dirty="0" err="1"/>
              <a:t>ул.Парковая</a:t>
            </a:r>
            <a:r>
              <a:rPr lang="ru-RU" dirty="0"/>
              <a:t>, часть                  ул. Родниковая, отрезок ул. Центральная около школы;  часть  ул. Ключевая, часть  ул. Производственная.  </a:t>
            </a:r>
          </a:p>
          <a:p>
            <a:r>
              <a:rPr lang="ru-RU" dirty="0"/>
              <a:t>На оплату электроэнергии за уличное освещение в 2018году направлено бюджетных средств в сумме  456,1 тыс. руб.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050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/>
          <a:lstStyle/>
          <a:p>
            <a:pPr algn="ctr"/>
            <a:r>
              <a:rPr lang="ru-RU" dirty="0"/>
              <a:t>Автодорожная сеть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68760"/>
            <a:ext cx="6347714" cy="4772603"/>
          </a:xfrm>
        </p:spPr>
        <p:txBody>
          <a:bodyPr/>
          <a:lstStyle/>
          <a:p>
            <a:pPr marL="0" indent="0" algn="ctr">
              <a:spcBef>
                <a:spcPts val="0"/>
              </a:spcBef>
            </a:pPr>
            <a:r>
              <a:rPr lang="ru-RU" dirty="0"/>
              <a:t> На территории поселения на протяжении 2018 года дороги отчищались, подсыпались, грейдировались в зимний и летний период времени.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C43BAF-9E6C-47D6-9F5C-C68F76DC8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39" y="2143944"/>
            <a:ext cx="5688632" cy="47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8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57192"/>
            <a:ext cx="8784976" cy="1015008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безопасности жителей  Дирекцией автомобильных дорог Иркутской области по заявке  администрации поселения был продлен тротуар  по  ул. Центральная к школе.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548680"/>
            <a:ext cx="7543800" cy="402332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E:\DCIM\103MSDCF\DSC02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3" y="548680"/>
            <a:ext cx="457077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CIM\103MSDCF\DSC02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7128"/>
            <a:ext cx="3960440" cy="402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871" y="2852936"/>
            <a:ext cx="7972452" cy="1714512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endParaRPr lang="ru-RU" sz="2800" dirty="0"/>
          </a:p>
          <a:p>
            <a:pPr lvl="0">
              <a:buFont typeface="Wingdings" pitchFamily="2" charset="2"/>
              <a:buChar char="ü"/>
            </a:pPr>
            <a:endParaRPr lang="ru-RU" sz="2800" dirty="0"/>
          </a:p>
          <a:p>
            <a:pPr lvl="0">
              <a:buFont typeface="Wingdings" pitchFamily="2" charset="2"/>
              <a:buChar char="ü"/>
            </a:pPr>
            <a:r>
              <a:rPr lang="ru-RU" sz="2800" dirty="0"/>
              <a:t>Дети – 556 человек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dirty="0"/>
              <a:t>Работоспособное население -  1821 человек</a:t>
            </a:r>
          </a:p>
          <a:p>
            <a:pPr lvl="0">
              <a:buFont typeface="Wingdings" pitchFamily="2" charset="2"/>
              <a:buChar char="ü"/>
            </a:pPr>
            <a:r>
              <a:rPr lang="ru-RU" sz="2800" dirty="0"/>
              <a:t>Пенсионеров  - 521 человек</a:t>
            </a:r>
          </a:p>
          <a:p>
            <a:pPr lvl="0">
              <a:buNone/>
            </a:pP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733038"/>
            <a:ext cx="806489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 1 января 2018 года  в Дзержинском МО  зарегистрировано  2898 человек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332656"/>
            <a:ext cx="4608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dirty="0">
                <a:solidFill>
                  <a:schemeClr val="accent1"/>
                </a:solidFill>
                <a:latin typeface="Impact"/>
              </a:rPr>
              <a:t>НАСЕЛЕНИЕ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869160"/>
            <a:ext cx="7554416" cy="1303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Установлены остановочные павильоны на </a:t>
            </a:r>
            <a:r>
              <a:rPr lang="ru-RU" sz="2200" dirty="0" err="1"/>
              <a:t>Голоустненском</a:t>
            </a:r>
            <a:r>
              <a:rPr lang="ru-RU" sz="2200" dirty="0"/>
              <a:t> тракте для жителей  ДНП «Миловиды».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7"/>
            <a:r>
              <a:rPr lang="ru-RU" dirty="0"/>
              <a:t>ФОТО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1211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apf.mail.ru/cgi-bin/readmsg/IMG_8769-05-03-19-01-22.JPG?id=15517634070000000633%3B0%3B3&amp;x-email=dzerginskoemo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936"/>
            <a:ext cx="5112568" cy="421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66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620688"/>
            <a:ext cx="7520940" cy="4059789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</a:pPr>
            <a:r>
              <a:rPr lang="ru-RU" dirty="0"/>
              <a:t>Главой поселения перед Дирекцией автодорог Иркутской области поставлен вопрос об освещении </a:t>
            </a:r>
            <a:r>
              <a:rPr lang="ru-RU" dirty="0" err="1"/>
              <a:t>Голоустненского</a:t>
            </a:r>
            <a:r>
              <a:rPr lang="ru-RU" dirty="0"/>
              <a:t> тракта от границы г. Иркутска до м-на «Современник». </a:t>
            </a:r>
          </a:p>
          <a:p>
            <a:pPr marL="0" indent="457200" algn="just">
              <a:spcBef>
                <a:spcPts val="0"/>
              </a:spcBef>
            </a:pPr>
            <a:r>
              <a:rPr lang="ru-RU" dirty="0"/>
              <a:t>При содействии депутата Ершова В.Е. установлены   ограничительные знаки по ул. Ключевая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6856D-8418-4D9F-B41A-2041ACC4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" y="2570310"/>
            <a:ext cx="4727823" cy="428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A4418-1E91-40B7-8202-8990EB47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62" y="2570310"/>
            <a:ext cx="4321963" cy="428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6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8764-05-03-19-01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08785"/>
            <a:ext cx="7272807" cy="44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6152C6-0C2A-4BC9-BF16-3749D85E5AA9}"/>
              </a:ext>
            </a:extLst>
          </p:cNvPr>
          <p:cNvSpPr/>
          <p:nvPr/>
        </p:nvSpPr>
        <p:spPr>
          <a:xfrm>
            <a:off x="1187624" y="188640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2018году  возникла проблема с перевозкой жителей,  поскольку частный перевозчик по маршруту №426  с 1 октября 2018 года отказался  от деятельности на данном маршруте . Совместно с депутатом </a:t>
            </a:r>
            <a:r>
              <a:rPr lang="ru-RU" dirty="0" err="1"/>
              <a:t>Бабак</a:t>
            </a:r>
            <a:r>
              <a:rPr lang="ru-RU" dirty="0"/>
              <a:t> </a:t>
            </a:r>
            <a:r>
              <a:rPr lang="ru-RU"/>
              <a:t>А.В., </a:t>
            </a:r>
            <a:r>
              <a:rPr lang="ru-RU" dirty="0"/>
              <a:t>с  Министерством жилищной политики, энергетики и транспорта Иркутской области проблема решена, маршрут №426  возобновлен</a:t>
            </a:r>
          </a:p>
        </p:txBody>
      </p:sp>
    </p:spTree>
    <p:extLst>
      <p:ext uri="{BB962C8B-B14F-4D97-AF65-F5344CB8AC3E}">
        <p14:creationId xmlns:p14="http://schemas.microsoft.com/office/powerpoint/2010/main" val="806074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4F9A2-1DA6-4F22-BFBB-ADEE805F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346777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При содействии депутата Цыганова А.А. установлен указательный знак «Современник»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4A757A-DB47-443A-8C19-AE5FF5654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0309"/>
            <a:ext cx="4503175" cy="33773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0DE3C9-210F-4FD5-B232-BBFDA461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75" y="2852936"/>
            <a:ext cx="4572000" cy="37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1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476673"/>
            <a:ext cx="7520940" cy="3600400"/>
          </a:xfrm>
        </p:spPr>
        <p:txBody>
          <a:bodyPr>
            <a:normAutofit/>
          </a:bodyPr>
          <a:lstStyle/>
          <a:p>
            <a:r>
              <a:rPr lang="ru-RU" dirty="0"/>
              <a:t>По программе   «Развитие автомобильных дорог общего пользования  местного значения на 2018-2020г.  Дзержинского муниципального образования »  была отремонтирована дорога по ул. Ключевая на сумму 2 938 648 руб., проведен ремонт дорог по  переулкам Молодежный, Дорожный, Студенческий, Стахановский на общую сумму 2 191  516 руб. ,  отремонтирована ул. Апрельская.</a:t>
            </a:r>
          </a:p>
          <a:p>
            <a:r>
              <a:rPr lang="ru-RU" dirty="0"/>
              <a:t>На  сумму 453 647 тыс. руб.:  проложена ливневая труба на ул. Проточная,  проведена срезка кустарника и планировка откосов по ул. Ключевая,  установлены решетки на лотки для ливневых вод около выездов из домов по ул. Ключевая, оборудовано барьерное ограждение дорожной группы  по ул. Ключевая</a:t>
            </a:r>
          </a:p>
        </p:txBody>
      </p:sp>
      <p:pic>
        <p:nvPicPr>
          <p:cNvPr id="2050" name="Picture 2" descr="\\192.168.1.222\Public\public\ОБМЕН Администрация\ФОТО\Фото дорога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410445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222\Public\public\ОБМЕН Администрация\ФОТО\Фото дорога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9604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10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DCIM\103MSDCF\DSC0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366394" cy="43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CIM\103MSDCF\DSC02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4176464" cy="43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4705230"/>
            <a:ext cx="2664296" cy="8640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183396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DCIM\103MSDCF\DSC0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300" y="1484784"/>
            <a:ext cx="538449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DCIM\103MSDCF\DSC0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1493233"/>
            <a:ext cx="42484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63380" y="5361071"/>
            <a:ext cx="2664296" cy="8640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1232430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260648"/>
            <a:ext cx="7543800" cy="25922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/>
              <a:t>СОЦОБЪЕКТЫ</a:t>
            </a:r>
          </a:p>
          <a:p>
            <a:pPr algn="ctr"/>
            <a:endParaRPr lang="ru-RU" dirty="0"/>
          </a:p>
          <a:p>
            <a:r>
              <a:rPr lang="ru-RU" sz="2400" dirty="0"/>
              <a:t>Один из ключевых вопросов - это строительство  новой школы, детского сада и спортивно-оздоровительного комплекса.</a:t>
            </a:r>
          </a:p>
          <a:p>
            <a:r>
              <a:rPr lang="ru-RU" sz="2400" dirty="0"/>
              <a:t>В 2018году проект школы сдан в  государственную экспертизу.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Содержимое 3" descr="фото детского сада.JPG">
            <a:extLst>
              <a:ext uri="{FF2B5EF4-FFF2-40B4-BE49-F238E27FC236}">
                <a16:creationId xmlns:a16="http://schemas.microsoft.com/office/drawing/2014/main" id="{EA2ACEB2-3CA0-4DF7-B1A0-9F30DC7A9F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3040014"/>
            <a:ext cx="6278033" cy="41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Школа.JPG">
            <a:extLst>
              <a:ext uri="{FF2B5EF4-FFF2-40B4-BE49-F238E27FC236}">
                <a16:creationId xmlns:a16="http://schemas.microsoft.com/office/drawing/2014/main" id="{1101D2FD-271A-4E0B-9F08-79C5738A1C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887" r="16532"/>
          <a:stretch>
            <a:fillRect/>
          </a:stretch>
        </p:blipFill>
        <p:spPr>
          <a:xfrm>
            <a:off x="4561631" y="2838451"/>
            <a:ext cx="4572000" cy="433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138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IMG_8735-05-03-19-11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34208"/>
            <a:ext cx="497190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_8736-05-03-19-11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02" y="1788555"/>
            <a:ext cx="3322239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3597" y="2048730"/>
            <a:ext cx="4720382" cy="21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6159481"/>
            <a:ext cx="4971902" cy="132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71902" y="1788555"/>
            <a:ext cx="104154" cy="430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971902" y="1788555"/>
            <a:ext cx="3322239" cy="128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172400" y="1788555"/>
            <a:ext cx="121741" cy="430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71902" y="6051469"/>
            <a:ext cx="332223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6C5471-B5BB-497A-B54C-DFC12AEEE83C}"/>
              </a:ext>
            </a:extLst>
          </p:cNvPr>
          <p:cNvSpPr/>
          <p:nvPr/>
        </p:nvSpPr>
        <p:spPr>
          <a:xfrm>
            <a:off x="1763688" y="321012"/>
            <a:ext cx="5094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2018 г.  мы заключили соглашение на проектирование и прохождение всех экспертиз по  строительству спортивно-оздоровительного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2243427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8432" cy="1600200"/>
          </a:xfrm>
        </p:spPr>
        <p:txBody>
          <a:bodyPr>
            <a:normAutofit/>
          </a:bodyPr>
          <a:lstStyle/>
          <a:p>
            <a:pPr algn="ctr"/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548680"/>
            <a:ext cx="7543800" cy="4176464"/>
          </a:xfrm>
        </p:spPr>
        <p:txBody>
          <a:bodyPr>
            <a:normAutofit/>
          </a:bodyPr>
          <a:lstStyle/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endParaRPr lang="ru-RU" sz="2800" dirty="0"/>
          </a:p>
          <a:p>
            <a:pPr algn="ctr"/>
            <a:r>
              <a:rPr lang="ru-RU" sz="3200" dirty="0"/>
              <a:t>В 2017 году   вступили в  программу «Местные </a:t>
            </a:r>
            <a:r>
              <a:rPr lang="ru-RU" sz="3200"/>
              <a:t>инициативы» на 2018г., за </a:t>
            </a:r>
            <a:r>
              <a:rPr lang="ru-RU" sz="3200" dirty="0"/>
              <a:t>счет которой выполнили следующие работы: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9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848872" cy="151216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Главные направления деятельности администрации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216" y="1700808"/>
            <a:ext cx="7415160" cy="25205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0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/>
              <a:t>социально-культурная сфера, водоснабжение, водоотведение, освещение улиц, ремонт дорог,  развитие спорта на территории, профилактика правонарушений и преступлений со стороны несовершеннолетних, работа с неблагополучными семьями, работу по предупреждению и ликвидации последствий чрезвычайных ситуаций, обеспечение первичных мер пожарной безопасности, защита прав и интересов граждан, и другие направления.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8976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\\192.168.1.222\Public\public\ОБМЕН Администрация\ФОТО\ФОТО городок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09" y="746964"/>
            <a:ext cx="4644007" cy="48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CIM\103MSDCF\DSC02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1" y="1208446"/>
            <a:ext cx="4499992" cy="487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3023828" y="5805264"/>
            <a:ext cx="2952328" cy="792088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               ПОСЛЕ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5083AB-D5D3-4A83-9104-A3849E609AA3}"/>
              </a:ext>
            </a:extLst>
          </p:cNvPr>
          <p:cNvSpPr/>
          <p:nvPr/>
        </p:nvSpPr>
        <p:spPr>
          <a:xfrm>
            <a:off x="1043608" y="116632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Обустройство детского многофункционального городка «Теремок» на сумму 204 290 руб. </a:t>
            </a:r>
          </a:p>
        </p:txBody>
      </p:sp>
    </p:spTree>
    <p:extLst>
      <p:ext uri="{BB962C8B-B14F-4D97-AF65-F5344CB8AC3E}">
        <p14:creationId xmlns:p14="http://schemas.microsoft.com/office/powerpoint/2010/main" val="3096089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USER\Downloads\IMG_7396-10-09-18-10-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268760"/>
            <a:ext cx="4293782" cy="410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E:\DCIM\103MSDCF\DSC02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22" y="2214559"/>
            <a:ext cx="4747806" cy="41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войная стрелка влево/вправо 2"/>
          <p:cNvSpPr/>
          <p:nvPr/>
        </p:nvSpPr>
        <p:spPr>
          <a:xfrm>
            <a:off x="3491880" y="5847436"/>
            <a:ext cx="2808312" cy="100811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               ПОСЛЕ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2D3C96-E259-4614-B306-66A3ABEBF01E}"/>
              </a:ext>
            </a:extLst>
          </p:cNvPr>
          <p:cNvSpPr/>
          <p:nvPr/>
        </p:nvSpPr>
        <p:spPr>
          <a:xfrm>
            <a:off x="827584" y="11663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/>
              <a:t>Обустройство  спортивной площадки с антивандальным покрытием по ул. Парковая, 16  на сумму 770 750 руб.</a:t>
            </a:r>
          </a:p>
        </p:txBody>
      </p:sp>
    </p:spTree>
    <p:extLst>
      <p:ext uri="{BB962C8B-B14F-4D97-AF65-F5344CB8AC3E}">
        <p14:creationId xmlns:p14="http://schemas.microsoft.com/office/powerpoint/2010/main" val="1488399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44016"/>
            <a:ext cx="7520940" cy="155679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Культурно-массовые мероприятия и социальная сфера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340768"/>
            <a:ext cx="7520940" cy="3339709"/>
          </a:xfrm>
        </p:spPr>
        <p:txBody>
          <a:bodyPr/>
          <a:lstStyle/>
          <a:p>
            <a:pPr algn="ctr"/>
            <a:r>
              <a:rPr lang="ru-RU" dirty="0"/>
              <a:t> На культурно-массовые мероприятия в 2018году   было запланировано  </a:t>
            </a:r>
            <a:r>
              <a:rPr lang="ru-RU" b="1" dirty="0"/>
              <a:t>129 </a:t>
            </a:r>
            <a:r>
              <a:rPr lang="ru-RU" b="1" dirty="0" err="1"/>
              <a:t>тыс.руб</a:t>
            </a:r>
            <a:r>
              <a:rPr lang="ru-RU" b="1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CEE7D-60E1-45AB-B70E-99DF2F10A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16181"/>
            <a:ext cx="4211960" cy="3861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122798-3A42-48EF-A995-D491154D2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97560"/>
            <a:ext cx="4211960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38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28116"/>
            <a:ext cx="7634809" cy="1602284"/>
          </a:xfrm>
        </p:spPr>
        <p:txBody>
          <a:bodyPr>
            <a:normAutofit/>
          </a:bodyPr>
          <a:lstStyle/>
          <a:p>
            <a:pPr marL="342900" lvl="0" indent="-342900" algn="ctr">
              <a:spcBef>
                <a:spcPts val="1000"/>
              </a:spcBef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11 февраля - «Масленица» с блинами, скоморохами, катанием на лошадях, вручением призов, сожжением куклы-масленицы; </a:t>
            </a:r>
            <a:b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7316"/>
            <a:ext cx="756084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18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7704856" cy="22322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09 мая - празднование 73 годовщины со дня разгрома фашисткой Германии проведено  торжественное мероприятие в школе, вручены цветы, конфеты, труженикам тыла  вручены продовольственные пайки, организовано чаепитие</a:t>
            </a:r>
          </a:p>
          <a:p>
            <a:endParaRPr lang="ru-RU" dirty="0"/>
          </a:p>
        </p:txBody>
      </p:sp>
      <p:pic>
        <p:nvPicPr>
          <p:cNvPr id="10243" name="Picture 3" descr="C:\Users\USER\Desktop\фото\IMG_20180508_144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97879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\IMG_20180508_143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91" y="2276872"/>
            <a:ext cx="416520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91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36904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12 июня - «День села», приуроченный к 90 -летию образования поселка (с праздничным концертом, детскими аттракционами, вручением благодарственных писем Главы Дзержинского МО и памятных призов людям, не равнодушным к проблемам поселения); </a:t>
            </a:r>
          </a:p>
          <a:p>
            <a:pPr algn="ctr"/>
            <a:endParaRPr lang="ru-RU" dirty="0"/>
          </a:p>
        </p:txBody>
      </p:sp>
      <p:pic>
        <p:nvPicPr>
          <p:cNvPr id="9218" name="Picture 2" descr="E:\DCIM\103MSDCF\DSC02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5089630" cy="39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CIM\103MSDCF\DSC02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320480" cy="39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75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908721"/>
            <a:ext cx="7202761" cy="12961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2 октября - «День пожилого человека»,  на котором подвели  итоги конкурса  «Лучшая благоустроенная усадьба» (с показом фильма, праздничным концертом и вручением ценных  призов за участие в конкурсе). </a:t>
            </a:r>
          </a:p>
        </p:txBody>
      </p:sp>
      <p:pic>
        <p:nvPicPr>
          <p:cNvPr id="4" name="Picture 2" descr="E:\DCIM\103MSDCF\DSC02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66" y="2348880"/>
            <a:ext cx="4511485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DCIM\103MSDCF\DSC02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80" y="2348880"/>
            <a:ext cx="4740019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47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470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30 декабря 2018г. – сказочный праздник Новый  год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" y="1484784"/>
            <a:ext cx="46085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28" y="1484784"/>
            <a:ext cx="452717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711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5B51E-429A-4275-97ED-D828F428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116632"/>
            <a:ext cx="6633784" cy="1813768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Наши жители приняли участие в районных мероприятиях, где занимали призовые места:</a:t>
            </a:r>
            <a:br>
              <a:rPr lang="ru-RU" sz="2200" dirty="0"/>
            </a:br>
            <a:r>
              <a:rPr lang="ru-RU" sz="2200" dirty="0"/>
              <a:t>участие пожилых людей в Сельских спортивных играх </a:t>
            </a:r>
            <a:br>
              <a:rPr lang="ru-RU" sz="2200" dirty="0"/>
            </a:br>
            <a:r>
              <a:rPr lang="ru-RU" sz="2200" dirty="0"/>
              <a:t> « Почетная семья»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BEFC71-F167-4152-9D0A-FE7F16B8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21961"/>
            <a:ext cx="425913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74" y="1722162"/>
            <a:ext cx="3841572" cy="512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831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634809" cy="1320800"/>
          </a:xfrm>
        </p:spPr>
        <p:txBody>
          <a:bodyPr/>
          <a:lstStyle/>
          <a:p>
            <a:pPr algn="ctr"/>
            <a:r>
              <a:rPr lang="ru-RU" dirty="0"/>
              <a:t>Мой папа лучший друг!</a:t>
            </a:r>
          </a:p>
        </p:txBody>
      </p:sp>
      <p:pic>
        <p:nvPicPr>
          <p:cNvPr id="4" name="Picture 3" descr="E:\DCIM\103MSDCF\DSC03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684597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3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55272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Нормотворческая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7848872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/>
              <a:t> В 2018 году было проведено </a:t>
            </a:r>
            <a:r>
              <a:rPr lang="ru-RU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14 заседаний Думы поселения</a:t>
            </a:r>
            <a:r>
              <a:rPr lang="ru-RU" dirty="0"/>
              <a:t>, на которых было рассмотрено и </a:t>
            </a:r>
          </a:p>
          <a:p>
            <a:pPr marL="0" indent="0">
              <a:buNone/>
            </a:pPr>
            <a:r>
              <a:rPr lang="ru-RU" dirty="0"/>
              <a:t>принято </a:t>
            </a:r>
            <a:r>
              <a:rPr lang="ru-RU" b="1" dirty="0"/>
              <a:t>84 нормативных актов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</a:t>
            </a:r>
            <a:r>
              <a:rPr lang="ru-RU" b="1" u="sng" dirty="0"/>
              <a:t>Главой поселения издано: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126 постановлений</a:t>
            </a:r>
            <a:r>
              <a:rPr lang="ru-RU" dirty="0"/>
              <a:t>, в том числе носящих публично-правовой характер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157 распоряжений </a:t>
            </a:r>
            <a:r>
              <a:rPr lang="ru-RU" dirty="0"/>
              <a:t>по вопросам деятельности администрации. </a:t>
            </a:r>
          </a:p>
        </p:txBody>
      </p:sp>
    </p:spTree>
    <p:extLst>
      <p:ext uri="{BB962C8B-B14F-4D97-AF65-F5344CB8AC3E}">
        <p14:creationId xmlns:p14="http://schemas.microsoft.com/office/powerpoint/2010/main" val="3906421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634809" cy="1320800"/>
          </a:xfrm>
        </p:spPr>
        <p:txBody>
          <a:bodyPr/>
          <a:lstStyle/>
          <a:p>
            <a:pPr algn="ctr"/>
            <a:r>
              <a:rPr lang="ru-RU" dirty="0"/>
              <a:t>И невозможное возможно!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5446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28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855" y="404664"/>
            <a:ext cx="7612569" cy="5996136"/>
          </a:xfrm>
        </p:spPr>
        <p:txBody>
          <a:bodyPr/>
          <a:lstStyle/>
          <a:p>
            <a:pPr marL="0" indent="450000" algn="just">
              <a:spcBef>
                <a:spcPts val="0"/>
              </a:spcBef>
            </a:pPr>
            <a:r>
              <a:rPr lang="ru-RU" dirty="0"/>
              <a:t>Для решения вопросов наших жителей администрация использует все возможности: в декабре 2018г. наш житель получил от благотворительного фонда «</a:t>
            </a:r>
            <a:r>
              <a:rPr lang="ru-RU" dirty="0" err="1"/>
              <a:t>Ротори</a:t>
            </a:r>
            <a:r>
              <a:rPr lang="ru-RU" dirty="0"/>
              <a:t> Иркутск» немецкую инвалидную коляску стоимостью 129 тыс. руб.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1556792"/>
            <a:ext cx="5256585" cy="48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362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980728"/>
            <a:ext cx="7634809" cy="5060635"/>
          </a:xfrm>
        </p:spPr>
        <p:txBody>
          <a:bodyPr>
            <a:normAutofit/>
          </a:bodyPr>
          <a:lstStyle/>
          <a:p>
            <a:r>
              <a:rPr lang="ru-RU" dirty="0"/>
              <a:t>Администрация готовит документы в министерство социального развития на оформление  различных пособий. </a:t>
            </a:r>
          </a:p>
          <a:p>
            <a:r>
              <a:rPr lang="ru-RU" dirty="0"/>
              <a:t>В 2018году  собрано и направлено в соцзащиту  19 пакетов документов  на оформление ежемесячной выплаты труженикам тыла, которые с января 2019 года начали получать 1000 рублей ежемесячно. </a:t>
            </a:r>
          </a:p>
          <a:p>
            <a:r>
              <a:rPr lang="ru-RU" dirty="0"/>
              <a:t> По различным вопросам  мы обращаемся к нашим предпринимателям, Благодаря им в 2018году было  вручено детям  380 новогодних подарков   </a:t>
            </a:r>
          </a:p>
          <a:p>
            <a:r>
              <a:rPr lang="ru-RU" dirty="0"/>
              <a:t>В истекшем году в тяжелой жизненной ситуации оказалась семья Васильевых, администрация оказала помощь в восстановлении документов, ремонте печи, установке двери, обеспечили на зиму дровами.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501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совета ветеранов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0"/>
            <a:ext cx="7274769" cy="44125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 2018 году выделено нуждающимся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12 путевок в реабилитационный центр п. Листвянка,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2 путевки для тружеников тыла в Геронтологический центр г. Иркутска,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2 путевки в госпиталь ветеранов.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Администрацией для пожилых людей были организованы экскурсии на мемориал, музей под открытым небом.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Юбилярам, которым исполнилось 75,80,85,90,95 и 100 лет, вручаются поздравления и подарочные наборы конфет. </a:t>
            </a:r>
          </a:p>
        </p:txBody>
      </p:sp>
    </p:spTree>
    <p:extLst>
      <p:ext uri="{BB962C8B-B14F-4D97-AF65-F5344CB8AC3E}">
        <p14:creationId xmlns:p14="http://schemas.microsoft.com/office/powerpoint/2010/main" val="3198397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Поздравление с Днем Победы ветеранов тыла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8191" y="1834216"/>
            <a:ext cx="5606057" cy="420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348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Экскурсия в музее под открытым небом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6665078" cy="374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5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Пожарная Безопасность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412777"/>
            <a:ext cx="7058745" cy="208823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Одно из серьезнейших полномочий - деятельность по созданию условий для привлечения населения к работам по предупреждению и тушению пожаров</a:t>
            </a:r>
          </a:p>
          <a:p>
            <a:pPr algn="ctr"/>
            <a:r>
              <a:rPr lang="ru-RU" dirty="0"/>
              <a:t>Проводится противопожарная пропаганда и обучение населения мерам пожарной безопасности. Под роспись 539 человек ознакомлены  с правилами пожарной безопасности,  распространяются памятки о мерах пожарной безопасности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12879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961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797152"/>
            <a:ext cx="7554416" cy="13750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Приоритетные направления в деятельности  на 2019 год!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0100" y="980728"/>
            <a:ext cx="7581900" cy="391254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планируется провести   ремонт  дороги   по </a:t>
            </a:r>
            <a:r>
              <a:rPr lang="ru-RU" dirty="0" err="1"/>
              <a:t>ул.Набережная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строительство тротуара  по </a:t>
            </a:r>
            <a:r>
              <a:rPr lang="ru-RU" dirty="0" err="1"/>
              <a:t>ул.Ключевая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замена фонарей ДРЛ на светодиодные в м-н «Современник», </a:t>
            </a:r>
            <a:r>
              <a:rPr lang="ru-RU" dirty="0" err="1"/>
              <a:t>ул.Стахановская</a:t>
            </a:r>
            <a:r>
              <a:rPr lang="ru-RU" dirty="0"/>
              <a:t>, </a:t>
            </a:r>
            <a:r>
              <a:rPr lang="ru-RU" dirty="0" err="1"/>
              <a:t>ул.Луговая</a:t>
            </a:r>
            <a:r>
              <a:rPr lang="ru-RU" dirty="0"/>
              <a:t>, </a:t>
            </a:r>
            <a:r>
              <a:rPr lang="ru-RU" dirty="0" err="1"/>
              <a:t>ул.Подгорная</a:t>
            </a:r>
            <a:r>
              <a:rPr lang="ru-RU" dirty="0"/>
              <a:t>, ул. Проточная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закупка оборудования на детские площадки;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Продолжать работы по проектированию работ по строительству </a:t>
            </a:r>
            <a:r>
              <a:rPr lang="ru-RU" dirty="0" err="1"/>
              <a:t>ФОКа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продолжать взаимодействие с районной администрацией по решению вопроса строительства школы и детского сада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закупка и установка контейнерный площадок и мусорных баков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окончить совместно с ЦРБ работу по открытию </a:t>
            </a:r>
            <a:r>
              <a:rPr lang="ru-RU" dirty="0" err="1"/>
              <a:t>физиокабинета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подготовить документы по вступлению в программу «Местные инициативы» на 2020.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строительство пожарного гидранта на сетях  ООО «Водоканал»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60648"/>
            <a:ext cx="7490793" cy="5780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/>
              <a:t>Спасибо за внимание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8A2079-C54A-4D5C-83D8-56C9CF8FB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62" y="2682954"/>
            <a:ext cx="4073994" cy="3986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9E14C8-7A09-402F-96FD-D4241302A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9" y="1179406"/>
            <a:ext cx="441649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36904" cy="640871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800" u="sng" dirty="0"/>
              <a:t>Проводится постоянная работа по подготовке и выдаче в порядке оказания муниципальных услуг различных документов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/>
              <a:t>выдано за год </a:t>
            </a:r>
            <a:r>
              <a:rPr lang="ru-RU" sz="4800" b="1" dirty="0"/>
              <a:t>584 документа</a:t>
            </a:r>
            <a:r>
              <a:rPr lang="ru-RU" sz="4800" dirty="0"/>
              <a:t>,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94 нотариальные доверенности</a:t>
            </a:r>
            <a:r>
              <a:rPr lang="ru-RU" sz="4800" dirty="0"/>
              <a:t>,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22 градостроительных плана</a:t>
            </a:r>
            <a:r>
              <a:rPr lang="ru-RU" sz="4800" dirty="0"/>
              <a:t>,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18 разрешений на строительство </a:t>
            </a:r>
            <a:r>
              <a:rPr lang="ru-RU" sz="4800" dirty="0"/>
              <a:t>(в настоящее время предоставляем заключения по уведомлениям о планируемом строительстве),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1 разрешение на ввод объекта  в эксплуатацию</a:t>
            </a:r>
          </a:p>
          <a:p>
            <a:pPr algn="ctr"/>
            <a:r>
              <a:rPr lang="ru-RU" sz="4800" u="sng" dirty="0"/>
              <a:t>За 2018 г. принято и исполнено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552 документа входящей корреспонденции</a:t>
            </a:r>
            <a:endParaRPr lang="ru-RU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827 исходящей корреспонденции</a:t>
            </a:r>
            <a:r>
              <a:rPr lang="ru-RU" sz="4800" dirty="0"/>
              <a:t>. </a:t>
            </a:r>
            <a:r>
              <a:rPr lang="ru-RU" sz="4800" u="sng" dirty="0"/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/>
              <a:t>406 письменных и устных обращений</a:t>
            </a:r>
            <a:endParaRPr lang="ru-RU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/>
              <a:t>Принято граждан </a:t>
            </a:r>
            <a:r>
              <a:rPr lang="ru-RU" sz="4800" b="1" dirty="0"/>
              <a:t>на личном приеме главой 521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22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992888" cy="5688632"/>
          </a:xfrm>
        </p:spPr>
        <p:txBody>
          <a:bodyPr>
            <a:normAutofit/>
          </a:bodyPr>
          <a:lstStyle/>
          <a:p>
            <a:pPr algn="ctr"/>
            <a:r>
              <a:rPr lang="ru-RU" sz="3500" u="sng" dirty="0"/>
              <a:t>В администрации созданы  </a:t>
            </a:r>
          </a:p>
          <a:p>
            <a:pPr marL="0" indent="0" algn="ctr">
              <a:buNone/>
            </a:pPr>
            <a:r>
              <a:rPr lang="ru-RU" sz="3500" b="1" u="sng" dirty="0"/>
              <a:t>15 комиссий</a:t>
            </a:r>
            <a:endParaRPr lang="ru-RU" sz="35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/>
              <a:t>Разработан </a:t>
            </a:r>
            <a:r>
              <a:rPr lang="ru-RU" sz="3500" b="1" dirty="0"/>
              <a:t>31 административный регламент</a:t>
            </a:r>
            <a:r>
              <a:rPr lang="ru-RU" sz="3500" dirty="0"/>
              <a:t>. </a:t>
            </a:r>
          </a:p>
          <a:p>
            <a:pPr marL="0" indent="0">
              <a:buNone/>
            </a:pPr>
            <a:r>
              <a:rPr lang="ru-RU" sz="3500" b="1" dirty="0"/>
              <a:t>   Проведено:</a:t>
            </a:r>
          </a:p>
          <a:p>
            <a:pPr marL="0" indent="0">
              <a:buNone/>
            </a:pPr>
            <a:r>
              <a:rPr lang="ru-RU" sz="3500" dirty="0"/>
              <a:t>   4 публичных слушаний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/>
              <a:t>6 общественных обсуждений</a:t>
            </a:r>
          </a:p>
        </p:txBody>
      </p:sp>
    </p:spTree>
    <p:extLst>
      <p:ext uri="{BB962C8B-B14F-4D97-AF65-F5344CB8AC3E}">
        <p14:creationId xmlns:p14="http://schemas.microsoft.com/office/powerpoint/2010/main" val="1821751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072203"/>
            <a:ext cx="7543800" cy="656585"/>
          </a:xfrm>
        </p:spPr>
        <p:txBody>
          <a:bodyPr/>
          <a:lstStyle/>
          <a:p>
            <a:r>
              <a:rPr lang="ru-RU" b="1" u="sng" dirty="0"/>
              <a:t>Муниципальная собственность.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988840"/>
            <a:ext cx="4255294" cy="3270231"/>
          </a:xfrm>
        </p:spPr>
        <p:txBody>
          <a:bodyPr>
            <a:noAutofit/>
          </a:bodyPr>
          <a:lstStyle/>
          <a:p>
            <a:r>
              <a:rPr lang="ru-RU" sz="1600" dirty="0"/>
              <a:t>Бюджет Дзержинского МО в 2018 году был утвержден в сумме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12403,2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тыс.руб</a:t>
            </a:r>
            <a:r>
              <a:rPr lang="ru-RU" sz="1600" dirty="0">
                <a:solidFill>
                  <a:schemeClr val="tx1"/>
                </a:solidFill>
              </a:rPr>
              <a:t>. В течение года неоднократно </a:t>
            </a:r>
            <a:r>
              <a:rPr lang="ru-RU" sz="1600" dirty="0"/>
              <a:t>вносились изменения и дополнения в бюджет Дзержинского МО и на конец года сложилась реальная картина  по доходам 19 694,5  тыс. руб.</a:t>
            </a:r>
          </a:p>
          <a:p>
            <a:r>
              <a:rPr lang="ru-RU" sz="1600" dirty="0"/>
              <a:t>Благодаря слаженной работе администрации, налоговых органов в 2017 году нами увеличена доходная часть бюджета на  7 291,3тыс.руб. за счет оформление земельных участков физических и юридических лиц. </a:t>
            </a:r>
          </a:p>
          <a:p>
            <a:r>
              <a:rPr lang="ru-RU" sz="1600" dirty="0"/>
              <a:t> На балансе Дзержинского МО находится муниципальное имущество на  общую сумму </a:t>
            </a:r>
            <a:r>
              <a:rPr lang="ru-RU" sz="1600" b="1" dirty="0"/>
              <a:t>290 млн.570тыс руб.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4F3AC-0557-41A3-901B-05A55E3A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83819"/>
            <a:ext cx="2340040" cy="1102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326DE1-A69C-41CB-B630-49B52009C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040" y="3883818"/>
            <a:ext cx="1409001" cy="11025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6DC0C7-AA4C-4DD8-80FB-02AA02AEF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194" y="2241551"/>
            <a:ext cx="3341846" cy="16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8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69671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ВОПРОСЫ ЖКХ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429684" cy="2328865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6300" y="1124745"/>
            <a:ext cx="7584132" cy="3570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ru-RU" sz="2400" dirty="0"/>
              <a:t>На территории Поселения введен новый водозабор по обеспечению жителей  качественной водой, анализ независимых экспертиз доказывает, что вода соответствует качеству «Питьевая вода»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sz="3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8D7A5-5411-45BA-BCF7-507FBD82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23245"/>
            <a:ext cx="4738596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C5EC-8DF7-4D73-A630-CEE93D67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Получены разрешительные документы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B9BC4B-A8BE-4E41-AEA8-418C85B2F2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42" y="1930400"/>
            <a:ext cx="3073500" cy="423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C1E09E3-19C0-4473-BCDE-21A407E0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9337"/>
            <a:ext cx="3249408" cy="423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94263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2228</TotalTime>
  <Words>1461</Words>
  <Application>Microsoft Office PowerPoint</Application>
  <PresentationFormat>Экран (4:3)</PresentationFormat>
  <Paragraphs>135</Paragraphs>
  <Slides>48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Impact</vt:lpstr>
      <vt:lpstr>Trebuchet MS</vt:lpstr>
      <vt:lpstr>Wingdings</vt:lpstr>
      <vt:lpstr>Wingdings 3</vt:lpstr>
      <vt:lpstr>Аспект</vt:lpstr>
      <vt:lpstr>ОТЧЕТ ГЛАВЫ  ДЗЕРЖИНСКОГО МО  О РАБОТЕ ЗА 2018г.</vt:lpstr>
      <vt:lpstr>Презентация PowerPoint</vt:lpstr>
      <vt:lpstr>Главные направления деятельности администрации </vt:lpstr>
      <vt:lpstr>Нормотворческая деятельность</vt:lpstr>
      <vt:lpstr>Презентация PowerPoint</vt:lpstr>
      <vt:lpstr>Презентация PowerPoint</vt:lpstr>
      <vt:lpstr>Муниципальная собственность. </vt:lpstr>
      <vt:lpstr>ВОПРОСЫ ЖКХ</vt:lpstr>
      <vt:lpstr>Получены разрешительные документы</vt:lpstr>
      <vt:lpstr>Внутри здания технологическое переключение и учет воды</vt:lpstr>
      <vt:lpstr>Насосная станция второго подъёма, в том числе на нужды пожаротушения поселка</vt:lpstr>
      <vt:lpstr>Предусмотрены установки для ультрафиолетового обеззараживания воды</vt:lpstr>
      <vt:lpstr>Антикоррозионное покрытие внутренней поверхности емкостей чистой воды Устройство распределительной линии в емкости с форсунками для интенсификации удаления сероводорода из воды</vt:lpstr>
      <vt:lpstr>На территории Дзержинского МО введен в эксплуатацию напорный трубопровод канализации в ГОРОДСКУЮ КАНАЛИЗАЦИОННУЮ СЕТЬ  </vt:lpstr>
      <vt:lpstr>Презентация PowerPoint</vt:lpstr>
      <vt:lpstr>Презентация PowerPoint</vt:lpstr>
      <vt:lpstr>Уличное освещение</vt:lpstr>
      <vt:lpstr>Автодорожная сеть</vt:lpstr>
      <vt:lpstr>Для безопасности жителей  Дирекцией автомобильных дорог Иркутской области по заявке  администрации поселения был продлен тротуар  по  ул. Центральная к школе.</vt:lpstr>
      <vt:lpstr>Установлены остановочные павильоны на Голоустненском тракте для жителей  ДНП «Миловиды». </vt:lpstr>
      <vt:lpstr>Презентация PowerPoint</vt:lpstr>
      <vt:lpstr>Презентация PowerPoint</vt:lpstr>
      <vt:lpstr>При содействии депутата Цыганова А.А. установлен указательный знак «Современник»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Культурно-массовые мероприятия и социальная сфера </vt:lpstr>
      <vt:lpstr>11 февраля - «Масленица» с блинами, скоморохами, катанием на лошадях, вручением призов, сожжением куклы-масленицы;  </vt:lpstr>
      <vt:lpstr>Презентация PowerPoint</vt:lpstr>
      <vt:lpstr>Презентация PowerPoint</vt:lpstr>
      <vt:lpstr>Презентация PowerPoint</vt:lpstr>
      <vt:lpstr>30 декабря 2018г. – сказочный праздник Новый  год </vt:lpstr>
      <vt:lpstr>Наши жители приняли участие в районных мероприятиях, где занимали призовые места: участие пожилых людей в Сельских спортивных играх   « Почетная семья»  </vt:lpstr>
      <vt:lpstr>Мой папа лучший друг!</vt:lpstr>
      <vt:lpstr>И невозможное возможно!</vt:lpstr>
      <vt:lpstr>Презентация PowerPoint</vt:lpstr>
      <vt:lpstr>Презентация PowerPoint</vt:lpstr>
      <vt:lpstr>Работа совета ветеранов</vt:lpstr>
      <vt:lpstr>Поздравление с Днем Победы ветеранов тыла</vt:lpstr>
      <vt:lpstr>Экскурсия в музее под открытым небом</vt:lpstr>
      <vt:lpstr>Пожарная Безопасность</vt:lpstr>
      <vt:lpstr>Приоритетные направления в деятельности  на 2019 год!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администрации Дзержинского муниципального образования за 2015г.</dc:title>
  <dc:creator>ирина соколовская</dc:creator>
  <cp:lastModifiedBy>User</cp:lastModifiedBy>
  <cp:revision>147</cp:revision>
  <dcterms:created xsi:type="dcterms:W3CDTF">2016-03-09T05:34:19Z</dcterms:created>
  <dcterms:modified xsi:type="dcterms:W3CDTF">2019-03-18T05:38:44Z</dcterms:modified>
</cp:coreProperties>
</file>