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90" r:id="rId14"/>
    <p:sldId id="268" r:id="rId15"/>
    <p:sldId id="334" r:id="rId16"/>
    <p:sldId id="317" r:id="rId17"/>
    <p:sldId id="320" r:id="rId18"/>
    <p:sldId id="315" r:id="rId19"/>
    <p:sldId id="271" r:id="rId20"/>
    <p:sldId id="272" r:id="rId21"/>
    <p:sldId id="273" r:id="rId22"/>
    <p:sldId id="274" r:id="rId23"/>
    <p:sldId id="291" r:id="rId24"/>
    <p:sldId id="330" r:id="rId25"/>
    <p:sldId id="331" r:id="rId26"/>
    <p:sldId id="292" r:id="rId27"/>
    <p:sldId id="293" r:id="rId28"/>
    <p:sldId id="294" r:id="rId29"/>
    <p:sldId id="323" r:id="rId30"/>
    <p:sldId id="324" r:id="rId31"/>
    <p:sldId id="325" r:id="rId32"/>
    <p:sldId id="326" r:id="rId33"/>
    <p:sldId id="327" r:id="rId34"/>
    <p:sldId id="328" r:id="rId35"/>
    <p:sldId id="275" r:id="rId36"/>
    <p:sldId id="276" r:id="rId37"/>
    <p:sldId id="277" r:id="rId38"/>
    <p:sldId id="278" r:id="rId39"/>
    <p:sldId id="279" r:id="rId40"/>
    <p:sldId id="300" r:id="rId41"/>
    <p:sldId id="304" r:id="rId42"/>
    <p:sldId id="305" r:id="rId43"/>
    <p:sldId id="302" r:id="rId44"/>
    <p:sldId id="303" r:id="rId45"/>
    <p:sldId id="299" r:id="rId46"/>
    <p:sldId id="298" r:id="rId47"/>
    <p:sldId id="308" r:id="rId48"/>
    <p:sldId id="310" r:id="rId49"/>
    <p:sldId id="313" r:id="rId50"/>
    <p:sldId id="314" r:id="rId51"/>
    <p:sldId id="332" r:id="rId52"/>
    <p:sldId id="289" r:id="rId53"/>
    <p:sldId id="281" r:id="rId54"/>
    <p:sldId id="311" r:id="rId55"/>
    <p:sldId id="282" r:id="rId56"/>
    <p:sldId id="301" r:id="rId57"/>
    <p:sldId id="296" r:id="rId58"/>
    <p:sldId id="283" r:id="rId59"/>
    <p:sldId id="307" r:id="rId60"/>
    <p:sldId id="297" r:id="rId61"/>
    <p:sldId id="306" r:id="rId62"/>
    <p:sldId id="284" r:id="rId63"/>
    <p:sldId id="285" r:id="rId64"/>
    <p:sldId id="286" r:id="rId65"/>
    <p:sldId id="333" r:id="rId66"/>
    <p:sldId id="287" r:id="rId6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924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890258957933338E-3"/>
          <c:w val="0.96157685083649425"/>
          <c:h val="0.792346153697157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2665</c:v>
                </c:pt>
                <c:pt idx="1">
                  <c:v>2668</c:v>
                </c:pt>
                <c:pt idx="2">
                  <c:v>2971</c:v>
                </c:pt>
                <c:pt idx="3">
                  <c:v>2977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ED-483E-9951-AD1B1C859D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250176"/>
        <c:axId val="111905600"/>
      </c:barChart>
      <c:catAx>
        <c:axId val="123250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905600"/>
        <c:crosses val="autoZero"/>
        <c:auto val="1"/>
        <c:lblAlgn val="ctr"/>
        <c:lblOffset val="100"/>
        <c:noMultiLvlLbl val="0"/>
      </c:catAx>
      <c:valAx>
        <c:axId val="1119056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3250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культурно-массовые мероприятия и социальную сферу (руб.)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 formatCode="#,##0">
                  <c:v>64182</c:v>
                </c:pt>
                <c:pt idx="1">
                  <c:v>2940</c:v>
                </c:pt>
                <c:pt idx="2" formatCode="#,##0">
                  <c:v>45143</c:v>
                </c:pt>
                <c:pt idx="3" formatCode="#,##0">
                  <c:v>83352</c:v>
                </c:pt>
                <c:pt idx="4" formatCode="#,##0">
                  <c:v>299336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73-4DF9-AF26-6AF97CD55F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1230336"/>
        <c:axId val="134706816"/>
      </c:barChart>
      <c:catAx>
        <c:axId val="161230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4706816"/>
        <c:crosses val="autoZero"/>
        <c:auto val="1"/>
        <c:lblAlgn val="ctr"/>
        <c:lblOffset val="100"/>
        <c:noMultiLvlLbl val="0"/>
      </c:catAx>
      <c:valAx>
        <c:axId val="134706816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1612303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спорт (руб.)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 formatCode="#,##0">
                  <c:v>30000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#,##0">
                  <c:v>101567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51-47BC-BE36-7328186EF4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541056"/>
        <c:axId val="163860992"/>
      </c:barChart>
      <c:catAx>
        <c:axId val="162541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3860992"/>
        <c:crosses val="autoZero"/>
        <c:auto val="1"/>
        <c:lblAlgn val="ctr"/>
        <c:lblOffset val="100"/>
        <c:noMultiLvlLbl val="0"/>
      </c:catAx>
      <c:valAx>
        <c:axId val="163860992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16254105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пожарную безопасность (руб.)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8200</c:v>
                </c:pt>
                <c:pt idx="1">
                  <c:v>0</c:v>
                </c:pt>
                <c:pt idx="2" formatCode="#,##0">
                  <c:v>99147</c:v>
                </c:pt>
                <c:pt idx="3">
                  <c:v>0</c:v>
                </c:pt>
                <c:pt idx="4" formatCode="#,##0">
                  <c:v>709729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38-4416-B888-94F8F64BC8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4324864"/>
        <c:axId val="163893184"/>
      </c:barChart>
      <c:catAx>
        <c:axId val="164324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3893184"/>
        <c:crosses val="autoZero"/>
        <c:auto val="1"/>
        <c:lblAlgn val="ctr"/>
        <c:lblOffset val="100"/>
        <c:noMultiLvlLbl val="0"/>
      </c:catAx>
      <c:valAx>
        <c:axId val="16389318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6432486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sng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u="sng" dirty="0">
                <a:solidFill>
                  <a:schemeClr val="tx1"/>
                </a:solidFill>
              </a:rPr>
              <a:t>Данные</a:t>
            </a:r>
            <a:r>
              <a:rPr lang="ru-RU" u="sng" baseline="0" dirty="0">
                <a:solidFill>
                  <a:schemeClr val="tx1"/>
                </a:solidFill>
              </a:rPr>
              <a:t> за прошедший период</a:t>
            </a:r>
            <a:endParaRPr lang="ru-RU" u="sng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sng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830917874396135E-3"/>
          <c:y val="0.2151915112087362"/>
          <c:w val="0.98671497584541068"/>
          <c:h val="0.71633139048265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заседания думы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</c:v>
                </c:pt>
                <c:pt idx="1">
                  <c:v>14</c:v>
                </c:pt>
                <c:pt idx="2">
                  <c:v>14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3C-4DDE-82BC-194C73085FC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принято НПА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54</c:v>
                </c:pt>
                <c:pt idx="1">
                  <c:v>68</c:v>
                </c:pt>
                <c:pt idx="2">
                  <c:v>84</c:v>
                </c:pt>
                <c:pt idx="3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3C-4DDE-82BC-194C73085F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480576"/>
        <c:axId val="111909632"/>
      </c:barChart>
      <c:catAx>
        <c:axId val="12348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909632"/>
        <c:crosses val="autoZero"/>
        <c:auto val="1"/>
        <c:lblAlgn val="ctr"/>
        <c:lblOffset val="100"/>
        <c:noMultiLvlLbl val="0"/>
      </c:catAx>
      <c:valAx>
        <c:axId val="1119096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3480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1.0089391000038028E-2"/>
          <c:y val="0.13990248516663151"/>
          <c:w val="0.40494199094678385"/>
          <c:h val="0.112925035931476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sng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u="sng" dirty="0">
                <a:solidFill>
                  <a:schemeClr val="tx1"/>
                </a:solidFill>
              </a:rPr>
              <a:t>Данные</a:t>
            </a:r>
            <a:r>
              <a:rPr lang="ru-RU" u="sng" baseline="0" dirty="0">
                <a:solidFill>
                  <a:schemeClr val="tx1"/>
                </a:solidFill>
              </a:rPr>
              <a:t> за прошедший период </a:t>
            </a:r>
            <a:endParaRPr lang="ru-RU" u="sng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sng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Принято постановлений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135</c:v>
                </c:pt>
                <c:pt idx="1">
                  <c:v>253</c:v>
                </c:pt>
                <c:pt idx="2">
                  <c:v>127</c:v>
                </c:pt>
                <c:pt idx="3">
                  <c:v>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CF-4AD3-92E7-42F94218EB8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Принято распоряжений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130</c:v>
                </c:pt>
                <c:pt idx="1">
                  <c:v>107</c:v>
                </c:pt>
                <c:pt idx="2">
                  <c:v>157</c:v>
                </c:pt>
                <c:pt idx="3">
                  <c:v>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CF-4AD3-92E7-42F94218EB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487744"/>
        <c:axId val="119104640"/>
      </c:barChart>
      <c:catAx>
        <c:axId val="12348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9104640"/>
        <c:crosses val="autoZero"/>
        <c:auto val="1"/>
        <c:lblAlgn val="ctr"/>
        <c:lblOffset val="100"/>
        <c:noMultiLvlLbl val="0"/>
      </c:catAx>
      <c:valAx>
        <c:axId val="1191046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348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Данные</a:t>
            </a:r>
            <a:r>
              <a:rPr lang="ru-RU" baseline="0" dirty="0">
                <a:solidFill>
                  <a:schemeClr val="tx1"/>
                </a:solidFill>
              </a:rPr>
              <a:t> за прошедший период</a:t>
            </a:r>
            <a:endParaRPr lang="ru-RU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Выдано за год справок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711</c:v>
                </c:pt>
                <c:pt idx="1">
                  <c:v>723</c:v>
                </c:pt>
                <c:pt idx="2">
                  <c:v>584</c:v>
                </c:pt>
                <c:pt idx="3">
                  <c:v>743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66-43C7-AD1E-F9D801FD893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Выдано за год готариальных доверенностей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101</c:v>
                </c:pt>
                <c:pt idx="1">
                  <c:v>41</c:v>
                </c:pt>
                <c:pt idx="2">
                  <c:v>94</c:v>
                </c:pt>
                <c:pt idx="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66-43C7-AD1E-F9D801FD89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486208"/>
        <c:axId val="119106944"/>
      </c:barChart>
      <c:catAx>
        <c:axId val="12348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9106944"/>
        <c:crosses val="autoZero"/>
        <c:auto val="1"/>
        <c:lblAlgn val="ctr"/>
        <c:lblOffset val="100"/>
        <c:noMultiLvlLbl val="0"/>
      </c:catAx>
      <c:valAx>
        <c:axId val="1191069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3486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844840759833475E-2"/>
          <c:y val="0"/>
          <c:w val="0.66618300063939162"/>
          <c:h val="0.867984308857346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Принято и исполнено входящей документации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351</c:v>
                </c:pt>
                <c:pt idx="1">
                  <c:v>587</c:v>
                </c:pt>
                <c:pt idx="2">
                  <c:v>552</c:v>
                </c:pt>
                <c:pt idx="3">
                  <c:v>585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B2-4CF7-89ED-07EBD08567D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Направленол исходящей корреспонденции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436</c:v>
                </c:pt>
                <c:pt idx="1">
                  <c:v>406</c:v>
                </c:pt>
                <c:pt idx="2">
                  <c:v>446</c:v>
                </c:pt>
                <c:pt idx="3">
                  <c:v>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B2-4CF7-89ED-07EBD0856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486720"/>
        <c:axId val="119109248"/>
      </c:barChart>
      <c:catAx>
        <c:axId val="123486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9109248"/>
        <c:crosses val="autoZero"/>
        <c:auto val="1"/>
        <c:lblAlgn val="ctr"/>
        <c:lblOffset val="100"/>
        <c:noMultiLvlLbl val="0"/>
      </c:catAx>
      <c:valAx>
        <c:axId val="11910924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2348672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(руб.)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6938890</c:v>
                </c:pt>
                <c:pt idx="1">
                  <c:v>11405022</c:v>
                </c:pt>
                <c:pt idx="2">
                  <c:v>13490471</c:v>
                </c:pt>
                <c:pt idx="3">
                  <c:v>19694450</c:v>
                </c:pt>
                <c:pt idx="4">
                  <c:v>24151077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6D-4C48-A2F6-FA03EEF026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611136"/>
        <c:axId val="126231680"/>
      </c:barChart>
      <c:catAx>
        <c:axId val="123611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6231680"/>
        <c:crosses val="autoZero"/>
        <c:auto val="1"/>
        <c:lblAlgn val="ctr"/>
        <c:lblOffset val="100"/>
        <c:noMultiLvlLbl val="0"/>
      </c:catAx>
      <c:valAx>
        <c:axId val="126231680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1236111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251155146532605E-2"/>
          <c:y val="0"/>
          <c:w val="0.96391499052151663"/>
          <c:h val="0.876755438771774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"Народные инициативы"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683344</c:v>
                </c:pt>
                <c:pt idx="1">
                  <c:v>623444</c:v>
                </c:pt>
                <c:pt idx="2">
                  <c:v>653176</c:v>
                </c:pt>
                <c:pt idx="3">
                  <c:v>758144</c:v>
                </c:pt>
                <c:pt idx="4">
                  <c:v>813542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B5-4D4B-838A-B073F6AB504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"Местные инициативы"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 formatCode="#,##0">
                  <c:v>975040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B5-4D4B-838A-B073F6AB50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611648"/>
        <c:axId val="126233984"/>
      </c:barChart>
      <c:catAx>
        <c:axId val="123611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6233984"/>
        <c:crosses val="autoZero"/>
        <c:auto val="1"/>
        <c:lblAlgn val="ctr"/>
        <c:lblOffset val="100"/>
        <c:noMultiLvlLbl val="0"/>
      </c:catAx>
      <c:valAx>
        <c:axId val="126233984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123611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1420813949051625E-3"/>
          <c:y val="4.6205310043677124E-2"/>
          <c:w val="0.33303793533785186"/>
          <c:h val="0.1746646924837373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u="sng"/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оплтау уличного освещения (руб.)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150561</c:v>
                </c:pt>
                <c:pt idx="1">
                  <c:v>417122</c:v>
                </c:pt>
                <c:pt idx="2">
                  <c:v>426675</c:v>
                </c:pt>
                <c:pt idx="3">
                  <c:v>456102</c:v>
                </c:pt>
                <c:pt idx="4">
                  <c:v>625173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2E-405D-93DF-C2DF981A6A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937728"/>
        <c:axId val="126278400"/>
      </c:barChart>
      <c:catAx>
        <c:axId val="124937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6278400"/>
        <c:crosses val="autoZero"/>
        <c:auto val="1"/>
        <c:lblAlgn val="ctr"/>
        <c:lblOffset val="100"/>
        <c:noMultiLvlLbl val="0"/>
      </c:catAx>
      <c:valAx>
        <c:axId val="126278400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12493772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2400"/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автодорожную сеть (в руб.)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183545</c:v>
                </c:pt>
                <c:pt idx="1">
                  <c:v>27497</c:v>
                </c:pt>
                <c:pt idx="2">
                  <c:v>1847336</c:v>
                </c:pt>
                <c:pt idx="3">
                  <c:v>5752918</c:v>
                </c:pt>
                <c:pt idx="4">
                  <c:v>10872581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D5-4583-9FE8-62B7732118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1228288"/>
        <c:axId val="134702784"/>
      </c:barChart>
      <c:catAx>
        <c:axId val="161228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4702784"/>
        <c:crosses val="autoZero"/>
        <c:auto val="1"/>
        <c:lblAlgn val="ctr"/>
        <c:lblOffset val="100"/>
        <c:noMultiLvlLbl val="0"/>
      </c:catAx>
      <c:valAx>
        <c:axId val="134702784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161228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8655843157257"/>
          <c:y val="0.48593865832451189"/>
          <c:w val="0.32049323111089462"/>
          <c:h val="0.1470589200536614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98D6-D58C-477D-AAC5-EAA75E4987A1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4F63-872F-48ED-A457-3041F15E1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622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98D6-D58C-477D-AAC5-EAA75E4987A1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4F63-872F-48ED-A457-3041F15E1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726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98D6-D58C-477D-AAC5-EAA75E4987A1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4F63-872F-48ED-A457-3041F15E1F49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4621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98D6-D58C-477D-AAC5-EAA75E4987A1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4F63-872F-48ED-A457-3041F15E1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847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98D6-D58C-477D-AAC5-EAA75E4987A1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4F63-872F-48ED-A457-3041F15E1F4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348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98D6-D58C-477D-AAC5-EAA75E4987A1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4F63-872F-48ED-A457-3041F15E1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83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98D6-D58C-477D-AAC5-EAA75E4987A1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4F63-872F-48ED-A457-3041F15E1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573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98D6-D58C-477D-AAC5-EAA75E4987A1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4F63-872F-48ED-A457-3041F15E1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7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98D6-D58C-477D-AAC5-EAA75E4987A1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4F63-872F-48ED-A457-3041F15E1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72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98D6-D58C-477D-AAC5-EAA75E4987A1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4F63-872F-48ED-A457-3041F15E1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903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98D6-D58C-477D-AAC5-EAA75E4987A1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4F63-872F-48ED-A457-3041F15E1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61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98D6-D58C-477D-AAC5-EAA75E4987A1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4F63-872F-48ED-A457-3041F15E1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507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98D6-D58C-477D-AAC5-EAA75E4987A1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4F63-872F-48ED-A457-3041F15E1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072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98D6-D58C-477D-AAC5-EAA75E4987A1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4F63-872F-48ED-A457-3041F15E1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639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98D6-D58C-477D-AAC5-EAA75E4987A1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4F63-872F-48ED-A457-3041F15E1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13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98D6-D58C-477D-AAC5-EAA75E4987A1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C4F63-872F-48ED-A457-3041F15E1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355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698D6-D58C-477D-AAC5-EAA75E4987A1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B1C4F63-872F-48ED-A457-3041F15E1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91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662546"/>
            <a:ext cx="9545782" cy="376403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 </a:t>
            </a:r>
            <a:r>
              <a:rPr lang="ru-RU" sz="3600" b="1" dirty="0"/>
              <a:t>ОТЧЕТ  </a:t>
            </a:r>
            <a:r>
              <a:rPr lang="ru-RU" sz="3600" b="1" dirty="0" smtClean="0"/>
              <a:t> </a:t>
            </a:r>
            <a:r>
              <a:rPr lang="ru-RU" sz="3600" b="1" dirty="0"/>
              <a:t> </a:t>
            </a:r>
            <a:r>
              <a:rPr lang="ru-RU" sz="3600" b="1" dirty="0" smtClean="0"/>
              <a:t>О РАБОТЕ </a:t>
            </a:r>
            <a:r>
              <a:rPr lang="ru-RU" sz="3600" b="1" dirty="0" smtClean="0"/>
              <a:t>АДМИНИСТРАЦИИ </a:t>
            </a:r>
            <a:r>
              <a:rPr lang="ru-RU" sz="3600" b="1" dirty="0"/>
              <a:t>ДЗЕРЖИНСКОГО МУНИЦИПАЛЬНОГО ОБРАЗОВАНИЯ – СЕЛЬСКОГО ПОСЕЛЕНИЯ </a:t>
            </a:r>
            <a:r>
              <a:rPr lang="ru-RU" sz="3600" b="1" dirty="0" smtClean="0"/>
              <a:t>  </a:t>
            </a:r>
            <a:r>
              <a:rPr lang="ru-RU" sz="3600" b="1" dirty="0"/>
              <a:t>ЗА 2019 ГОД.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982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480" y="-771525"/>
            <a:ext cx="10704320" cy="3121619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За 2019 г. принято и исполнено </a:t>
            </a:r>
            <a:r>
              <a:rPr lang="ru-RU" sz="2800" dirty="0">
                <a:solidFill>
                  <a:srgbClr val="FF0000"/>
                </a:solidFill>
              </a:rPr>
              <a:t>585</a:t>
            </a:r>
            <a:r>
              <a:rPr lang="ru-RU" sz="2800" dirty="0"/>
              <a:t> документов входящей корреспонденции, поступило и рассмотрено по существу </a:t>
            </a:r>
            <a:r>
              <a:rPr lang="ru-RU" sz="2800" dirty="0">
                <a:solidFill>
                  <a:srgbClr val="FF0000"/>
                </a:solidFill>
              </a:rPr>
              <a:t>446</a:t>
            </a:r>
            <a:r>
              <a:rPr lang="ru-RU" sz="2800" dirty="0"/>
              <a:t> письменных и устных обращений.</a:t>
            </a:r>
            <a:br>
              <a:rPr lang="ru-RU" sz="2800" dirty="0"/>
            </a:b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9450114"/>
              </p:ext>
            </p:extLst>
          </p:nvPr>
        </p:nvGraphicFramePr>
        <p:xfrm>
          <a:off x="717120" y="2571572"/>
          <a:ext cx="10875962" cy="3357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0249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77041"/>
            <a:ext cx="10515600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Администрация уделяет внимание для внедрения  в деятельность электронных форм межведомственного  взаимодействия, электронного документооборота, а также поддерживает сайт администрации Дзержинского муниципального образования в актуальном состоянии. Накопленная и обновляемая информация размещается в  ГИС «ЖКХ», ФИАС, ГАСУ, на портале </a:t>
            </a:r>
            <a:r>
              <a:rPr lang="ru-RU" sz="2800" dirty="0" err="1">
                <a:solidFill>
                  <a:schemeClr val="tx1"/>
                </a:solidFill>
              </a:rPr>
              <a:t>Госуслуг</a:t>
            </a:r>
            <a:r>
              <a:rPr lang="ru-RU" sz="2800" dirty="0">
                <a:solidFill>
                  <a:schemeClr val="tx1"/>
                </a:solidFill>
              </a:rPr>
              <a:t>, в РТС-ТЕНДЕР, Единой информационной системе закупок, ФРГУ (федеральный реестр </a:t>
            </a:r>
            <a:r>
              <a:rPr lang="ru-RU" sz="2800" dirty="0" err="1">
                <a:solidFill>
                  <a:schemeClr val="tx1"/>
                </a:solidFill>
              </a:rPr>
              <a:t>госуслуг</a:t>
            </a:r>
            <a:r>
              <a:rPr lang="ru-RU" sz="2800" dirty="0">
                <a:solidFill>
                  <a:schemeClr val="tx1"/>
                </a:solidFill>
              </a:rPr>
              <a:t>), ССТУ РФ (Сетевой справочный телефонный узел), Регистр НПА.  </a:t>
            </a:r>
          </a:p>
          <a:p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68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u="sng" dirty="0"/>
              <a:t/>
            </a:r>
            <a:br>
              <a:rPr lang="ru-RU" b="1" u="sng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47700"/>
            <a:ext cx="10515600" cy="53583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</a:rPr>
              <a:t>Бюджет Дзержинского МО  составил </a:t>
            </a:r>
            <a:r>
              <a:rPr lang="ru-RU" sz="2000" b="1" dirty="0">
                <a:solidFill>
                  <a:srgbClr val="FF0000"/>
                </a:solidFill>
              </a:rPr>
              <a:t>24 155 077 тыс. руб</a:t>
            </a:r>
            <a:r>
              <a:rPr lang="ru-RU" sz="2000" dirty="0">
                <a:solidFill>
                  <a:srgbClr val="FF0000"/>
                </a:solidFill>
              </a:rPr>
              <a:t>.  </a:t>
            </a:r>
            <a:r>
              <a:rPr lang="ru-RU" sz="2000" dirty="0">
                <a:solidFill>
                  <a:schemeClr val="tx1"/>
                </a:solidFill>
              </a:rPr>
              <a:t>сумма доходной части бюджета была увеличена на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7760,6 </a:t>
            </a:r>
            <a:r>
              <a:rPr lang="ru-RU" sz="2000" b="1" dirty="0" err="1">
                <a:solidFill>
                  <a:srgbClr val="FF0000"/>
                </a:solidFill>
              </a:rPr>
              <a:t>тыс.руб</a:t>
            </a:r>
            <a:r>
              <a:rPr lang="ru-RU" sz="2000" b="1" dirty="0">
                <a:solidFill>
                  <a:srgbClr val="FF0000"/>
                </a:solidFill>
              </a:rPr>
              <a:t>.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324514124"/>
              </p:ext>
            </p:extLst>
          </p:nvPr>
        </p:nvGraphicFramePr>
        <p:xfrm>
          <a:off x="2032000" y="2538101"/>
          <a:ext cx="8598968" cy="3862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0895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955601" cy="1320800"/>
          </a:xfrm>
        </p:spPr>
        <p:txBody>
          <a:bodyPr/>
          <a:lstStyle/>
          <a:p>
            <a:pPr algn="ctr"/>
            <a:r>
              <a:rPr lang="ru-RU" dirty="0"/>
              <a:t>Программные мероприятия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4794952"/>
              </p:ext>
            </p:extLst>
          </p:nvPr>
        </p:nvGraphicFramePr>
        <p:xfrm>
          <a:off x="1398055" y="1917827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2972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55972"/>
            <a:ext cx="10619316" cy="435907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</a:rPr>
              <a:t>На территории Российской Федерации с 1 января 2019года вступил в силу  Федеральный закон от 24.06.1998 N 89-ФЗ "Об отходах производства и потребления«.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</a:rPr>
              <a:t>До 2020 года был переходный период для создания мест накопления. В 2019 г. администрацией Поселения согласованы места сбора ТКО с Роспотребнадзором и утвержден реестр  мест размещения контейнерных площадок. Установлено 8 площадок на 32 контейнера.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</a:rPr>
              <a:t>После создания мест накопления с 1 ноября 2019г. вывоз ТКО  осуществляется с контейнерных площадок  4 раза в неделю.  </a:t>
            </a:r>
          </a:p>
          <a:p>
            <a:pPr marL="0" indent="0" algn="just">
              <a:buNone/>
            </a:pP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68072" y="342899"/>
            <a:ext cx="6578824" cy="1159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Вопросы мусора, бродячих собак</a:t>
            </a:r>
          </a:p>
        </p:txBody>
      </p:sp>
    </p:spTree>
    <p:extLst>
      <p:ext uri="{BB962C8B-B14F-4D97-AF65-F5344CB8AC3E}">
        <p14:creationId xmlns:p14="http://schemas.microsoft.com/office/powerpoint/2010/main" val="329916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Контейнерные площадки Набер,Садовая,Новая.Родник\PHOTO-2019-10-31-21-4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17832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Контейнерные площадки Набер,Садовая,Новая.Родник\PHOTO-2019-10-31-21-46-32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3533775"/>
            <a:ext cx="711200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43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AppData\Local\Temp\Rar$DIa5700.26327\IMG_1282-08-10-19-02-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060"/>
            <a:ext cx="7138586" cy="535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AppData\Local\Temp\Rar$DIa5700.21334\IMG_1281-08-10-19-02-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441" y="1384419"/>
            <a:ext cx="5292695" cy="396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837F08-99E2-4085-B70D-3DD9BD45F992}"/>
              </a:ext>
            </a:extLst>
          </p:cNvPr>
          <p:cNvSpPr/>
          <p:nvPr/>
        </p:nvSpPr>
        <p:spPr>
          <a:xfrm>
            <a:off x="534390" y="119643"/>
            <a:ext cx="9028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Администрация совместно со школой участвовали в акции «Марафон добра»</a:t>
            </a:r>
          </a:p>
        </p:txBody>
      </p:sp>
    </p:spTree>
    <p:extLst>
      <p:ext uri="{BB962C8B-B14F-4D97-AF65-F5344CB8AC3E}">
        <p14:creationId xmlns:p14="http://schemas.microsoft.com/office/powerpoint/2010/main" val="652272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AppData\Local\Temp\Rar$DIa5700.27128\IMG_1275-10-10-19-08-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82" y="311921"/>
            <a:ext cx="5556618" cy="585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AppData\Local\Temp\Rar$DIa5700.16069\IMG_1303-10-10-19-08-37.JPG">
            <a:extLst>
              <a:ext uri="{FF2B5EF4-FFF2-40B4-BE49-F238E27FC236}">
                <a16:creationId xmlns:a16="http://schemas.microsoft.com/office/drawing/2014/main" id="{0E5C66CA-7368-4612-A400-A0E0B7B9B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978" y="311921"/>
            <a:ext cx="4845466" cy="646062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142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397" y="609600"/>
            <a:ext cx="10290968" cy="9579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Ежегодно мы проводим месячники по санитарной очистки территории за прошлый было потрачено год </a:t>
            </a:r>
            <a:r>
              <a:rPr lang="ru-RU" sz="2800" dirty="0">
                <a:solidFill>
                  <a:srgbClr val="FF0000"/>
                </a:solidFill>
              </a:rPr>
              <a:t>69 500 </a:t>
            </a:r>
            <a:r>
              <a:rPr lang="ru-RU" sz="2800" dirty="0" err="1" smtClean="0">
                <a:solidFill>
                  <a:srgbClr val="FF0000"/>
                </a:solidFill>
              </a:rPr>
              <a:t>тыс.руб</a:t>
            </a:r>
            <a:r>
              <a:rPr lang="ru-RU" sz="2800" dirty="0" smtClean="0">
                <a:solidFill>
                  <a:srgbClr val="FF0000"/>
                </a:solidFill>
              </a:rPr>
              <a:t>.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USER\Desktop\ФОТО\Субботник\DSC034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" y="2193372"/>
            <a:ext cx="6484983" cy="364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ФОТО\Субботник\DSC034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897" y="2201684"/>
            <a:ext cx="5763985" cy="367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353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202" y="555477"/>
            <a:ext cx="10849598" cy="562148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В администрацию поселения поступают жалобы  по бродячим собакам. В соответствии с законом субъекта федерации полномочия по отлову безнадзорных животных переданы муниципальному району, который получает на это средства из бюджета области. Между администрацией Иркутского района и ООО «Пять звезд» заключен муниципальный контракт на оказание услуг по отлову и содержанию безнадзорных животных. По неоднократным заявкам администрации поселения в п. Дзержинск проводили отлов   в количестве 22  взрослые агрессивные собаки, и в декабре 2019г. за собственные  деньги убрали с улиц 9 бездомных собак.</a:t>
            </a:r>
          </a:p>
          <a:p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35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228" y="653142"/>
            <a:ext cx="10613572" cy="45094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	 </a:t>
            </a:r>
            <a:endParaRPr lang="ru-RU" sz="3200" u="sng" dirty="0"/>
          </a:p>
          <a:p>
            <a:r>
              <a:rPr lang="ru-RU" sz="2000" dirty="0">
                <a:solidFill>
                  <a:schemeClr val="tx1"/>
                </a:solidFill>
              </a:rPr>
              <a:t>На 1 января 2019 года численность населения  согласно статданных составила </a:t>
            </a:r>
            <a:r>
              <a:rPr lang="ru-RU" sz="2000" dirty="0">
                <a:solidFill>
                  <a:srgbClr val="FF0000"/>
                </a:solidFill>
              </a:rPr>
              <a:t>2977 </a:t>
            </a:r>
            <a:r>
              <a:rPr lang="ru-RU" sz="2000" dirty="0">
                <a:solidFill>
                  <a:schemeClr val="tx1"/>
                </a:solidFill>
              </a:rPr>
              <a:t>человек. На слайде показан рост населения</a:t>
            </a:r>
          </a:p>
          <a:p>
            <a:r>
              <a:rPr lang="ru-RU" sz="2000" dirty="0">
                <a:solidFill>
                  <a:schemeClr val="tx1"/>
                </a:solidFill>
              </a:rPr>
              <a:t>2016г.-2665 чел.</a:t>
            </a:r>
          </a:p>
          <a:p>
            <a:r>
              <a:rPr lang="ru-RU" sz="2000" dirty="0">
                <a:solidFill>
                  <a:schemeClr val="tx1"/>
                </a:solidFill>
              </a:rPr>
              <a:t>2017г.-2668 чел. </a:t>
            </a:r>
          </a:p>
          <a:p>
            <a:r>
              <a:rPr lang="ru-RU" sz="2000" dirty="0">
                <a:solidFill>
                  <a:schemeClr val="tx1"/>
                </a:solidFill>
              </a:rPr>
              <a:t>2018г.-2971 чел.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616666646"/>
              </p:ext>
            </p:extLst>
          </p:nvPr>
        </p:nvGraphicFramePr>
        <p:xfrm>
          <a:off x="3754045" y="2071202"/>
          <a:ext cx="7271658" cy="4904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349809" y="393106"/>
            <a:ext cx="2427005" cy="4272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Население</a:t>
            </a:r>
          </a:p>
        </p:txBody>
      </p:sp>
    </p:spTree>
    <p:extLst>
      <p:ext uri="{BB962C8B-B14F-4D97-AF65-F5344CB8AC3E}">
        <p14:creationId xmlns:p14="http://schemas.microsoft.com/office/powerpoint/2010/main" val="2782613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202" y="470019"/>
            <a:ext cx="10849598" cy="570694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Полномочие по водоснабжению и водоотведению, теплоснабжению принадлежат Иркутскому району, но администрация постоянно держит на контроле возникающие проблемы и принимает меры по их разрешению. В настоящий период решается вопрос по централизованному </a:t>
            </a:r>
            <a:r>
              <a:rPr lang="ru-RU" sz="2800" dirty="0" err="1">
                <a:solidFill>
                  <a:schemeClr val="tx1"/>
                </a:solidFill>
              </a:rPr>
              <a:t>канализованию</a:t>
            </a:r>
            <a:r>
              <a:rPr lang="ru-RU" sz="2800" dirty="0">
                <a:solidFill>
                  <a:schemeClr val="tx1"/>
                </a:solidFill>
              </a:rPr>
              <a:t>  домов по </a:t>
            </a:r>
            <a:r>
              <a:rPr lang="ru-RU" sz="2800" dirty="0" err="1">
                <a:solidFill>
                  <a:schemeClr val="tx1"/>
                </a:solidFill>
              </a:rPr>
              <a:t>ул.Парковая</a:t>
            </a:r>
            <a:r>
              <a:rPr lang="ru-RU" sz="2800" dirty="0">
                <a:solidFill>
                  <a:schemeClr val="tx1"/>
                </a:solidFill>
              </a:rPr>
              <a:t> и пер. Парковый.</a:t>
            </a:r>
          </a:p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Еще одна из проблем  в 2018 г. - это частые аварийные отключения электричества. При непосредственном подключении к проблеме мэра - Фролова Л.П. В 2019г. на территории начали менять подстанции. Заменено 5 подстанций, которые наиболее часто выходили из строя.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72192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20191" y="722334"/>
            <a:ext cx="10794775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 </a:t>
            </a:r>
            <a:r>
              <a:rPr lang="ru-RU" sz="2000" dirty="0"/>
              <a:t>На протяжении 6 лет планомерно освещаем улицы. В 2019 г. проделаны работы</a:t>
            </a:r>
          </a:p>
          <a:p>
            <a:pPr algn="ctr"/>
            <a:r>
              <a:rPr lang="ru-RU" sz="2000" dirty="0"/>
              <a:t>на сумму  </a:t>
            </a:r>
            <a:r>
              <a:rPr lang="ru-RU" sz="2000" dirty="0">
                <a:solidFill>
                  <a:srgbClr val="FF0000"/>
                </a:solidFill>
              </a:rPr>
              <a:t>813 542 руб. </a:t>
            </a:r>
            <a:r>
              <a:rPr lang="ru-RU" sz="2000" dirty="0"/>
              <a:t>по следующим улицам:</a:t>
            </a:r>
          </a:p>
          <a:p>
            <a:pPr algn="ctr"/>
            <a:endParaRPr lang="ru-RU" sz="2000" dirty="0"/>
          </a:p>
          <a:p>
            <a:endParaRPr lang="ru-RU" sz="20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671921023"/>
              </p:ext>
            </p:extLst>
          </p:nvPr>
        </p:nvGraphicFramePr>
        <p:xfrm>
          <a:off x="720191" y="2913812"/>
          <a:ext cx="9725113" cy="2914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 rot="10800000" flipV="1">
            <a:off x="4177076" y="142767"/>
            <a:ext cx="3580688" cy="4986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Уличное освещение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14400" y="1911927"/>
            <a:ext cx="10515600" cy="8200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ул. Луговая, Подгорная, Стахановская, Проточная, Солнечная и Новая.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3214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444" y="1389789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</a:rPr>
              <a:t>Одно из приоритетных направлений это дороги.  В 2018г. нами разработана программа  «Развитие автомобильных дорог общего пользования  местного значения на 2018-2020г.». В 2019г. согласно программе проведены </a:t>
            </a:r>
            <a:r>
              <a:rPr lang="ru-RU" sz="2000" dirty="0" smtClean="0">
                <a:solidFill>
                  <a:schemeClr val="tx1"/>
                </a:solidFill>
              </a:rPr>
              <a:t>работы:</a:t>
            </a:r>
          </a:p>
          <a:p>
            <a:pPr marL="0" indent="0">
              <a:buNone/>
            </a:pPr>
            <a:endParaRPr lang="ru-RU" sz="20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ремонт автомобильной дороги по </a:t>
            </a:r>
            <a:r>
              <a:rPr lang="ru-RU" sz="2000" dirty="0" err="1">
                <a:solidFill>
                  <a:schemeClr val="tx1"/>
                </a:solidFill>
              </a:rPr>
              <a:t>ул.Набережная</a:t>
            </a:r>
            <a:r>
              <a:rPr lang="ru-RU" sz="2000" dirty="0">
                <a:solidFill>
                  <a:schemeClr val="tx1"/>
                </a:solidFill>
              </a:rPr>
              <a:t>   </a:t>
            </a:r>
            <a:r>
              <a:rPr lang="ru-RU" sz="2000" dirty="0">
                <a:solidFill>
                  <a:srgbClr val="FF0000"/>
                </a:solidFill>
              </a:rPr>
              <a:t>3 511 453,45 </a:t>
            </a:r>
            <a:r>
              <a:rPr lang="ru-RU" sz="2000" dirty="0" err="1">
                <a:solidFill>
                  <a:srgbClr val="FF0000"/>
                </a:solidFill>
              </a:rPr>
              <a:t>руб</a:t>
            </a:r>
            <a:r>
              <a:rPr lang="ru-RU" sz="2000" dirty="0">
                <a:solidFill>
                  <a:srgbClr val="FF0000"/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</a:rPr>
              <a:t>асфальтирование </a:t>
            </a:r>
            <a:r>
              <a:rPr lang="ru-RU" sz="2000" dirty="0" err="1">
                <a:solidFill>
                  <a:schemeClr val="tx1"/>
                </a:solidFill>
              </a:rPr>
              <a:t>ул.Ушаковская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/>
              <a:t>-</a:t>
            </a:r>
            <a:r>
              <a:rPr lang="ru-RU" sz="2000" dirty="0">
                <a:solidFill>
                  <a:srgbClr val="FF0000"/>
                </a:solidFill>
              </a:rPr>
              <a:t>2 274 493руб;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/>
              <a:t>а</a:t>
            </a:r>
            <a:r>
              <a:rPr lang="ru-RU" sz="2000" dirty="0" smtClean="0">
                <a:solidFill>
                  <a:schemeClr val="tx1"/>
                </a:solidFill>
              </a:rPr>
              <a:t>сфальтирование </a:t>
            </a:r>
            <a:r>
              <a:rPr lang="ru-RU" sz="2000" dirty="0" err="1">
                <a:solidFill>
                  <a:schemeClr val="tx1"/>
                </a:solidFill>
              </a:rPr>
              <a:t>пер.Весенний</a:t>
            </a:r>
            <a:r>
              <a:rPr lang="ru-RU" sz="2000" dirty="0">
                <a:solidFill>
                  <a:schemeClr val="tx1"/>
                </a:solidFill>
              </a:rPr>
              <a:t>  </a:t>
            </a:r>
            <a:r>
              <a:rPr lang="ru-RU" sz="2000" dirty="0">
                <a:solidFill>
                  <a:srgbClr val="FF0000"/>
                </a:solidFill>
              </a:rPr>
              <a:t>1 330 258 </a:t>
            </a:r>
            <a:r>
              <a:rPr lang="ru-RU" sz="2000" dirty="0" err="1">
                <a:solidFill>
                  <a:srgbClr val="FF0000"/>
                </a:solidFill>
              </a:rPr>
              <a:t>руб</a:t>
            </a:r>
            <a:r>
              <a:rPr lang="ru-RU" sz="2000" dirty="0">
                <a:solidFill>
                  <a:srgbClr val="FF0000"/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</a:rPr>
              <a:t>асфальтирование </a:t>
            </a:r>
            <a:r>
              <a:rPr lang="ru-RU" sz="2000" dirty="0">
                <a:solidFill>
                  <a:schemeClr val="tx1"/>
                </a:solidFill>
              </a:rPr>
              <a:t>пер. Стахановский </a:t>
            </a:r>
            <a:r>
              <a:rPr lang="ru-RU" sz="2000" dirty="0">
                <a:solidFill>
                  <a:srgbClr val="FF0000"/>
                </a:solidFill>
              </a:rPr>
              <a:t>499 962руб;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98720" y="376016"/>
            <a:ext cx="812158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Автодорожная сеть </a:t>
            </a:r>
          </a:p>
        </p:txBody>
      </p:sp>
    </p:spTree>
    <p:extLst>
      <p:ext uri="{BB962C8B-B14F-4D97-AF65-F5344CB8AC3E}">
        <p14:creationId xmlns:p14="http://schemas.microsoft.com/office/powerpoint/2010/main" val="2739715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переулок Садовый\PHOTO-2019-09-13-19-58-51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7" y="777666"/>
            <a:ext cx="7716852" cy="34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E:\переулок Садовый\PHOTO-2019-09-13-19-58-51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253" y="3402281"/>
            <a:ext cx="7523148" cy="338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18265" y="3402282"/>
            <a:ext cx="2059498" cy="16478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ДО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C13DF61-7D16-427B-9E91-5B4EF1AF0158}"/>
              </a:ext>
            </a:extLst>
          </p:cNvPr>
          <p:cNvSpPr/>
          <p:nvPr/>
        </p:nvSpPr>
        <p:spPr>
          <a:xfrm>
            <a:off x="902524" y="249382"/>
            <a:ext cx="6590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 </a:t>
            </a:r>
            <a:r>
              <a:rPr lang="ru-RU" dirty="0"/>
              <a:t>Р</a:t>
            </a:r>
            <a:r>
              <a:rPr lang="ru-RU" dirty="0" smtClean="0"/>
              <a:t>емонт </a:t>
            </a:r>
            <a:r>
              <a:rPr lang="ru-RU" dirty="0"/>
              <a:t>автомобильной дороги пер. Садовый </a:t>
            </a:r>
            <a:r>
              <a:rPr lang="ru-RU" dirty="0">
                <a:solidFill>
                  <a:srgbClr val="FF0000"/>
                </a:solidFill>
              </a:rPr>
              <a:t>299 712руб;</a:t>
            </a:r>
          </a:p>
        </p:txBody>
      </p:sp>
    </p:spTree>
    <p:extLst>
      <p:ext uri="{BB962C8B-B14F-4D97-AF65-F5344CB8AC3E}">
        <p14:creationId xmlns:p14="http://schemas.microsoft.com/office/powerpoint/2010/main" val="4058857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переулок Садовый\PHOTO-2019-09-13-19-58-47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2192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486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E:\переулок Садовый\PHOTO-2019-09-13-19-59-39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2192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11973" y="685800"/>
            <a:ext cx="2341548" cy="7071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3022852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IMG_0158-17-02-20-02-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26574" y="1263198"/>
            <a:ext cx="6901543" cy="547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IMG_0151-17-02-20-02-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69426" y="1167948"/>
            <a:ext cx="6901543" cy="672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92211" y="16784"/>
            <a:ext cx="3380014" cy="106135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/>
              <a:t>ДО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0D10504-0E06-43EB-9DEE-FC65EFFB1F53}"/>
              </a:ext>
            </a:extLst>
          </p:cNvPr>
          <p:cNvSpPr/>
          <p:nvPr/>
        </p:nvSpPr>
        <p:spPr>
          <a:xfrm>
            <a:off x="285008" y="178131"/>
            <a:ext cx="885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 Устройство  </a:t>
            </a:r>
            <a:r>
              <a:rPr lang="ru-RU" dirty="0"/>
              <a:t>тротуара по </a:t>
            </a:r>
            <a:r>
              <a:rPr lang="ru-RU" dirty="0" err="1"/>
              <a:t>ул.Ключевая</a:t>
            </a:r>
            <a:r>
              <a:rPr lang="ru-RU" dirty="0"/>
              <a:t>  </a:t>
            </a:r>
            <a:r>
              <a:rPr lang="ru-RU" dirty="0">
                <a:solidFill>
                  <a:srgbClr val="FF0000"/>
                </a:solidFill>
              </a:rPr>
              <a:t>632 401,94 </a:t>
            </a:r>
            <a:r>
              <a:rPr lang="ru-RU" dirty="0" err="1">
                <a:solidFill>
                  <a:srgbClr val="FF0000"/>
                </a:solidFill>
              </a:rPr>
              <a:t>руб</a:t>
            </a:r>
            <a:r>
              <a:rPr lang="ru-RU" dirty="0">
                <a:solidFill>
                  <a:srgbClr val="FF000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756945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\тротуар ключевая\IMG_0546-12-07-19-12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08591" cy="465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\тротуар ключевая\IMG_0544-12-07-19-12-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591" y="2459236"/>
            <a:ext cx="5255663" cy="394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680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ТО\тротуар ключевая\IMG_0558-15-07-19-10-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189" y="885587"/>
            <a:ext cx="7173474" cy="538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03179" y="868646"/>
            <a:ext cx="2162086" cy="79475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/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3578127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ЛОТКИ у водокачки\PHOTO-2019-09-04-13-43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544"/>
            <a:ext cx="6198550" cy="464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E:\ЛОТКИ у водокачки\PHOTO-2019-09-04-13-44-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5197"/>
            <a:ext cx="6198550" cy="464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71BFBA-4537-4EB7-89FA-DEDCBEC3DA6F}"/>
              </a:ext>
            </a:extLst>
          </p:cNvPr>
          <p:cNvSpPr/>
          <p:nvPr/>
        </p:nvSpPr>
        <p:spPr>
          <a:xfrm>
            <a:off x="356261" y="180738"/>
            <a:ext cx="8787740" cy="369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 Благоустроили </a:t>
            </a:r>
            <a:r>
              <a:rPr lang="ru-RU" dirty="0"/>
              <a:t>ливневый сток по ул. Производственная </a:t>
            </a:r>
            <a:r>
              <a:rPr lang="ru-RU" dirty="0">
                <a:solidFill>
                  <a:srgbClr val="FF0000"/>
                </a:solidFill>
              </a:rPr>
              <a:t>290 781 руб.</a:t>
            </a:r>
          </a:p>
        </p:txBody>
      </p:sp>
    </p:spTree>
    <p:extLst>
      <p:ext uri="{BB962C8B-B14F-4D97-AF65-F5344CB8AC3E}">
        <p14:creationId xmlns:p14="http://schemas.microsoft.com/office/powerpoint/2010/main" val="3182844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375" y="543755"/>
            <a:ext cx="10732805" cy="48315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Деятельность Главы и администрации сельского поселения по решению вопросов местного значения осуществлялась во взаимодействии с администрацией района, депутатским корпусом, жителями поселения, индивидуальными предпринимателями, руководителями предприятий, организаций, учреждений, расположенных на территории п. Дзержинск.</a:t>
            </a:r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04838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ЛОТКИ у водокачки\PHOTO-2019-09-04-13-44-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863" y="2167136"/>
            <a:ext cx="8596312" cy="38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034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Эдвард по дорогам\PHOTO-2019-10-03-18-02-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83" y="799135"/>
            <a:ext cx="7595240" cy="341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E:\Эдвард по дорогам\PHOTO-2019-10-03-18-02-23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120" y="3417859"/>
            <a:ext cx="7625879" cy="343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6703" y="2837204"/>
            <a:ext cx="2965390" cy="11109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ДО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5A3FB1-E7FD-4AED-9223-DB62F586D45E}"/>
              </a:ext>
            </a:extLst>
          </p:cNvPr>
          <p:cNvSpPr/>
          <p:nvPr/>
        </p:nvSpPr>
        <p:spPr>
          <a:xfrm>
            <a:off x="463793" y="166256"/>
            <a:ext cx="8512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Асфальтирование </a:t>
            </a:r>
            <a:r>
              <a:rPr lang="ru-RU" dirty="0" err="1"/>
              <a:t>ул.Производственная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1 496 134руб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9105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E:\Эдвард по дорогам\PHOTO-2019-10-03-18-02-2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2192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591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Эдвард по дорогам\PHOTO-2019-10-03-18-02-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75918" cy="318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E:\Эдвард по дорогам\PHOTO-2019-10-03-18-02-37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918" y="3184163"/>
            <a:ext cx="8164082" cy="367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331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E:\Эдвард по дорогам\PHOTO-2019-10-03-18-04-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2192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63454" y="905854"/>
            <a:ext cx="2572284" cy="79475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4183491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7941891"/>
              </p:ext>
            </p:extLst>
          </p:nvPr>
        </p:nvGraphicFramePr>
        <p:xfrm>
          <a:off x="838200" y="692209"/>
          <a:ext cx="10963542" cy="5484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4302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4831" y="671639"/>
            <a:ext cx="9882773" cy="48066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Нами были написаны обращения в Дирекцию автодорог Иркутской области  по обустройству искусственной неровности на Гол. тракте и обустройстве пешеходного перехода около магазина  </a:t>
            </a:r>
            <a:r>
              <a:rPr lang="ru-RU" sz="2800" dirty="0" err="1">
                <a:solidFill>
                  <a:schemeClr val="tx1"/>
                </a:solidFill>
              </a:rPr>
              <a:t>Слата</a:t>
            </a:r>
            <a:r>
              <a:rPr lang="ru-RU" sz="2800" dirty="0">
                <a:solidFill>
                  <a:schemeClr val="tx1"/>
                </a:solidFill>
              </a:rPr>
              <a:t>, установка указателя п. Дзержинск на повороте к 5 Армии, установка камеры  около м/на Современник, освещение населенного пункта вдоль </a:t>
            </a:r>
            <a:r>
              <a:rPr lang="ru-RU" sz="2800" dirty="0" err="1">
                <a:solidFill>
                  <a:schemeClr val="tx1"/>
                </a:solidFill>
              </a:rPr>
              <a:t>Голоустенского</a:t>
            </a:r>
            <a:r>
              <a:rPr lang="ru-RU" sz="2800" dirty="0">
                <a:solidFill>
                  <a:schemeClr val="tx1"/>
                </a:solidFill>
              </a:rPr>
              <a:t> тракта, обрезка деревьев на повороте к 5 Армии, обустройство пешеходной дорожки вдоль гол. Тракта. Большая часть просьб выполнена. Освещение будет выполнено в 2020 г.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980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667" y="760576"/>
            <a:ext cx="10576133" cy="54163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</a:rPr>
              <a:t>В 2019 году заключили  договор на обслуживании дорог общего пользования местного значения в летний и зимний период на сумму 247 609,72 руб.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</a:rPr>
              <a:t>Для безопасности движения депутатом  Цыгановым А.А. установлено зеркало по </a:t>
            </a:r>
            <a:r>
              <a:rPr lang="ru-RU" sz="2400" dirty="0" err="1">
                <a:solidFill>
                  <a:schemeClr val="tx1"/>
                </a:solidFill>
              </a:rPr>
              <a:t>ул.Ключевая</a:t>
            </a:r>
            <a:r>
              <a:rPr lang="ru-RU" sz="2400" dirty="0">
                <a:solidFill>
                  <a:schemeClr val="tx1"/>
                </a:solidFill>
              </a:rPr>
              <a:t>,  ограничительные знаки по этой же улице. По просьбе жителей Современника указатель поворота на  «Современник», пешеходный переход и дорожные знаки.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</a:rPr>
              <a:t>В 2019году администрация Поселения  неоднократно обращалась Министерством жилищной политики, энергетики и транспорта Иркутской области о плохой работе  маршрутов №429 и 430, присутствовали на заседаниях министерства, в 2020г. будет объявлен конкурс на осуществление пассажирских перевозок на нашем направлении.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0180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2" y="1657350"/>
            <a:ext cx="10295467" cy="471487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</a:rPr>
              <a:t>Один из ключевых вопросов - это строительство новой школы и детского сада. В 2019году была сделаны государственные экспертизы на строительство данных объектов и вошли в федеральную программу.  В 2020году начнется строительство данных объектов.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</a:rPr>
              <a:t>Продолжаем работу по проектированию и прохождение всех экспертиз по  строительству физкультурно-оздоровительного комплекса в </a:t>
            </a:r>
            <a:r>
              <a:rPr lang="ru-RU" sz="2400" dirty="0" err="1" smtClean="0">
                <a:solidFill>
                  <a:schemeClr val="tx1"/>
                </a:solidFill>
              </a:rPr>
              <a:t>п.Дзержинск</a:t>
            </a:r>
            <a:r>
              <a:rPr lang="ru-RU" sz="2400" dirty="0">
                <a:solidFill>
                  <a:schemeClr val="tx1"/>
                </a:solidFill>
              </a:rPr>
              <a:t>, планируем в 2020 году подать документы в программы по министерству спорта и в министерство сельского хозяйства.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</a:rPr>
              <a:t>В 2019 г. подали документы в программу «Комфортная городская среда» на строительство корта. В программу не вошли, не хватило 1 балла. В 2020 г. будем вторично подавать документы.  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74605" y="427289"/>
            <a:ext cx="5836069" cy="8716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Соцобъекты</a:t>
            </a:r>
            <a:r>
              <a:rPr lang="ru-RU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8264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0633331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546647" y="521293"/>
            <a:ext cx="7058826" cy="9571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Культурно массовые мероприятия и социальная сфера</a:t>
            </a:r>
          </a:p>
        </p:txBody>
      </p:sp>
    </p:spTree>
    <p:extLst>
      <p:ext uri="{BB962C8B-B14F-4D97-AF65-F5344CB8AC3E}">
        <p14:creationId xmlns:p14="http://schemas.microsoft.com/office/powerpoint/2010/main" val="3567213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748620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u="sng" dirty="0"/>
              <a:t>Главным направлением деятельности Главы и администрации является: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676401"/>
            <a:ext cx="9866841" cy="4364962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обеспечение прав населения;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жизнедеятельности, включая социально-культурную сферу,  благоустройство улиц, дорог, работу по предупреждению и ликвидации последствий чрезвычайных ситуаций;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обеспечение первичных мер пожарной безопасности;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развитие местного самоуправления, реализация полномочий с учетом их приоритетности, эффективности и финансового обеспечения.</a:t>
            </a:r>
          </a:p>
          <a:p>
            <a:pPr algn="just"/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57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apf.mail.ru/cgi-bin/readmsg?id=15819848610093857153;0;1&amp;exif=1&amp;full=1&amp;x-email=dzerginskoemo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84222"/>
            <a:ext cx="6484711" cy="48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332" y="538843"/>
            <a:ext cx="4592411" cy="612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64DF595-D731-4A69-AD16-C4DC44B99ADE}"/>
              </a:ext>
            </a:extLst>
          </p:cNvPr>
          <p:cNvSpPr/>
          <p:nvPr/>
        </p:nvSpPr>
        <p:spPr>
          <a:xfrm>
            <a:off x="155575" y="160339"/>
            <a:ext cx="8988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4 марта - «</a:t>
            </a:r>
            <a:r>
              <a:rPr lang="ru-RU" dirty="0" smtClean="0"/>
              <a:t>Масленица» </a:t>
            </a:r>
            <a:r>
              <a:rPr lang="ru-RU" dirty="0"/>
              <a:t>с блинами, скоморохами, вручением призов, сожжением куклы-масленицы; </a:t>
            </a:r>
          </a:p>
        </p:txBody>
      </p:sp>
    </p:spTree>
    <p:extLst>
      <p:ext uri="{BB962C8B-B14F-4D97-AF65-F5344CB8AC3E}">
        <p14:creationId xmlns:p14="http://schemas.microsoft.com/office/powerpoint/2010/main" val="79340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ФОТО\фото\IMG_20180508_1435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1" y="1061356"/>
            <a:ext cx="4914897" cy="368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ФОТО\фото\IMG_20180508_143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569" y="1845129"/>
            <a:ext cx="6466115" cy="484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0956" y="5265966"/>
            <a:ext cx="4245428" cy="10613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Празднование 74 годовщины ВОВ</a:t>
            </a:r>
          </a:p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4A3DDC7-4507-45D7-9A69-BA74F0D03FCA}"/>
              </a:ext>
            </a:extLst>
          </p:cNvPr>
          <p:cNvSpPr/>
          <p:nvPr/>
        </p:nvSpPr>
        <p:spPr>
          <a:xfrm>
            <a:off x="688769" y="163285"/>
            <a:ext cx="8455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 08 </a:t>
            </a:r>
            <a:r>
              <a:rPr lang="ru-RU" dirty="0"/>
              <a:t>мая - празднование 74 годовщины со дня разгрома фашисткой Германии (совместное со школой  торжественное мероприятие)</a:t>
            </a:r>
          </a:p>
        </p:txBody>
      </p:sp>
    </p:spTree>
    <p:extLst>
      <p:ext uri="{BB962C8B-B14F-4D97-AF65-F5344CB8AC3E}">
        <p14:creationId xmlns:p14="http://schemas.microsoft.com/office/powerpoint/2010/main" val="831402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ФОТО\фото\IMG_20180508_1445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5" y="1110343"/>
            <a:ext cx="5801784" cy="439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ФОТО\фото\IMG_20180508_1445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340" y="1110343"/>
            <a:ext cx="5638799" cy="439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1835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984" y="2283551"/>
            <a:ext cx="3734845" cy="438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Арка 3"/>
          <p:cNvSpPr/>
          <p:nvPr/>
        </p:nvSpPr>
        <p:spPr>
          <a:xfrm>
            <a:off x="3592082" y="1252458"/>
            <a:ext cx="5007836" cy="1760434"/>
          </a:xfrm>
          <a:prstGeom prst="blockArc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3AC217-34E2-4BB7-B6AB-C2928AFF734B}"/>
              </a:ext>
            </a:extLst>
          </p:cNvPr>
          <p:cNvSpPr/>
          <p:nvPr/>
        </p:nvSpPr>
        <p:spPr>
          <a:xfrm>
            <a:off x="344384" y="190006"/>
            <a:ext cx="8799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16 </a:t>
            </a:r>
            <a:r>
              <a:rPr lang="ru-RU" dirty="0"/>
              <a:t>июня 2019г. администрацией Дзержинского муниципального образования  был организован и проведен «Пикник по–</a:t>
            </a:r>
            <a:r>
              <a:rPr lang="ru-RU" dirty="0" err="1"/>
              <a:t>русски</a:t>
            </a:r>
            <a:r>
              <a:rPr lang="ru-RU" dirty="0"/>
              <a:t>», посвященный трем праздникам: Дню России, дню Села, Святой Троице; </a:t>
            </a:r>
          </a:p>
        </p:txBody>
      </p:sp>
    </p:spTree>
    <p:extLst>
      <p:ext uri="{BB962C8B-B14F-4D97-AF65-F5344CB8AC3E}">
        <p14:creationId xmlns:p14="http://schemas.microsoft.com/office/powerpoint/2010/main" val="37125367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6437" cy="481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345" y="-1"/>
            <a:ext cx="5697197" cy="427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418" y="3694519"/>
            <a:ext cx="4717278" cy="31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7403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7066"/>
            <a:ext cx="3976702" cy="397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251" y="2264562"/>
            <a:ext cx="4450934" cy="445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569" y="2407066"/>
            <a:ext cx="3566682" cy="343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29845" y="1422610"/>
            <a:ext cx="3410690" cy="6098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«До </a:t>
            </a:r>
            <a:r>
              <a:rPr lang="ru-RU" dirty="0" smtClean="0"/>
              <a:t>свидания </a:t>
            </a:r>
            <a:r>
              <a:rPr lang="ru-RU" dirty="0"/>
              <a:t>лето, до свидания...»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98EEE9-518E-4913-9C8A-F1D68B69046D}"/>
              </a:ext>
            </a:extLst>
          </p:cNvPr>
          <p:cNvSpPr/>
          <p:nvPr/>
        </p:nvSpPr>
        <p:spPr>
          <a:xfrm>
            <a:off x="486889" y="281442"/>
            <a:ext cx="8490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28 </a:t>
            </a:r>
            <a:r>
              <a:rPr lang="ru-RU" dirty="0"/>
              <a:t>августа  2019г. был организован и проведен праздник для детей «До свидание лето, до свидания...»</a:t>
            </a:r>
          </a:p>
        </p:txBody>
      </p:sp>
    </p:spTree>
    <p:extLst>
      <p:ext uri="{BB962C8B-B14F-4D97-AF65-F5344CB8AC3E}">
        <p14:creationId xmlns:p14="http://schemas.microsoft.com/office/powerpoint/2010/main" val="35228707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torage.inovaco.ru/media/cache/4e/ed/d7/e8/66/29/4eedd7e866296d71bacf684875eb4ab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0035" cy="344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storage.inovaco.ru/media/cache/5f/22/3b/45/2d/80/5f223b452d804179fee6691f2f6d1c4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35" y="-1"/>
            <a:ext cx="5989505" cy="344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storage.inovaco.ru/media/cache/f8/21/25/49/bb/c8/f8212549bbc83c151c53db87618089c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035" y="3310426"/>
            <a:ext cx="6306797" cy="354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03633" y="2572284"/>
            <a:ext cx="3879716" cy="129041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День пожилого человека и пророченное к нему награждение участников конкурса «Лучшая хозяйка 2019 г.»</a:t>
            </a:r>
          </a:p>
        </p:txBody>
      </p:sp>
    </p:spTree>
    <p:extLst>
      <p:ext uri="{BB962C8B-B14F-4D97-AF65-F5344CB8AC3E}">
        <p14:creationId xmlns:p14="http://schemas.microsoft.com/office/powerpoint/2010/main" val="28991103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USER\Desktop\ФОТО\ЕЛКА\IMG_8237-09-01-19-01-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34" y="1898646"/>
            <a:ext cx="3147332" cy="419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USER\Desktop\ФОТО\ЕЛКА\IMG_8235-09-01-19-01-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79" y="1930400"/>
            <a:ext cx="3227117" cy="419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USER\Desktop\ФОТО\ЕЛКА\IMG_8239-09-01-19-01-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169" y="1898646"/>
            <a:ext cx="3091543" cy="412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D21DD72-B6A7-47B5-B6F5-300D905E6086}"/>
              </a:ext>
            </a:extLst>
          </p:cNvPr>
          <p:cNvSpPr/>
          <p:nvPr/>
        </p:nvSpPr>
        <p:spPr>
          <a:xfrm>
            <a:off x="544288" y="249382"/>
            <a:ext cx="981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 28 </a:t>
            </a:r>
            <a:r>
              <a:rPr lang="ru-RU" dirty="0"/>
              <a:t>декабря 2019г. – сказочный праздник Новый  год, после </a:t>
            </a:r>
            <a:r>
              <a:rPr lang="ru-RU" dirty="0" smtClean="0"/>
              <a:t>представления </a:t>
            </a:r>
            <a:r>
              <a:rPr lang="ru-RU" dirty="0"/>
              <a:t>детям были выданы новогодние подарки в количестве 150 штук. И благодаря спонсорам было выдано еще </a:t>
            </a:r>
            <a:r>
              <a:rPr lang="ru-RU" dirty="0" smtClean="0"/>
              <a:t>65 сладкие подарки.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49389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90257" y="195943"/>
            <a:ext cx="4784272" cy="133894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Конкурс «Лучшая новогодняя игрушка»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28" y="1624000"/>
            <a:ext cx="6975990" cy="52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7224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3485" cy="418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1" y="732972"/>
            <a:ext cx="4593771" cy="612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895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2920"/>
            <a:ext cx="10515600" cy="1187768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Особое место отводится функции защиты прав и интересов населения, с реализацией которой связываются все иные функции местного самоуправления: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61189" y="2127903"/>
            <a:ext cx="7597211" cy="3247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Соблюдение субъективных прав граждан на участие в управлении публичными делами, связанными с удовлетворением основных жизненных потребностей и формированием комфортной биосоциальной среды по месту жительства.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96718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186" y="118383"/>
            <a:ext cx="8833755" cy="662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3893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695915"/>
            <a:ext cx="10952692" cy="571441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tx1"/>
                </a:solidFill>
              </a:rPr>
              <a:t>Ежегодно детей поселения с ограниченными возможностями администрация возит на новогоднюю елку Иркутского района.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tx1"/>
                </a:solidFill>
              </a:rPr>
              <a:t>Нашими спонсорами были выделены  бесплатные билеты на детские представления в ДК «Орбита» и «Хрустальный городок», которые выданы ребятишкам. 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tx1"/>
                </a:solidFill>
              </a:rPr>
              <a:t>С целью оказания материальной помощи в подготовке к школе детей проведена акция «помоги собраться в школу».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0630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1730903"/>
              </p:ext>
            </p:extLst>
          </p:nvPr>
        </p:nvGraphicFramePr>
        <p:xfrm>
          <a:off x="838200" y="589660"/>
          <a:ext cx="11049000" cy="5587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15358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825" y="257176"/>
            <a:ext cx="10848975" cy="5919788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С ноября 2019г. Мы привлекли тренера и открыли секцию по футболу . Дети начальной школы занимаются футболом 2 раза в неделю. Для занятий детям мы приобрели спортивный инвентарь ( футбольные мячи, конусы, жилеты). Для занятия спортом силами спонсоров сделали теплую раздевалку. Летом планируем привести в порядок ( обить железом и покрасить).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51" y="2543175"/>
            <a:ext cx="3225099" cy="429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8857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49939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0"/>
            <a:ext cx="51435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1686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473" y="68366"/>
            <a:ext cx="10858144" cy="5006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Наши пенсионеры пример для всего района. В этом году заняли 3 место в Сельских спортивных играх для пожилых людей. Чтобы наша команда выглядела достойно, мы приобрели единую спортивную форму и инвентарь </a:t>
            </a:r>
            <a:r>
              <a:rPr lang="ru-RU" sz="2400" dirty="0" smtClean="0">
                <a:solidFill>
                  <a:schemeClr val="tx1"/>
                </a:solidFill>
              </a:rPr>
              <a:t>(жилеты</a:t>
            </a:r>
            <a:r>
              <a:rPr lang="ru-RU" sz="2400" dirty="0">
                <a:solidFill>
                  <a:schemeClr val="tx1"/>
                </a:solidFill>
              </a:rPr>
              <a:t>, футболки, шапки, шарфы) и </a:t>
            </a:r>
            <a:r>
              <a:rPr lang="ru-RU" sz="2400" dirty="0" err="1">
                <a:solidFill>
                  <a:schemeClr val="tx1"/>
                </a:solidFill>
              </a:rPr>
              <a:t>дартс</a:t>
            </a:r>
            <a:r>
              <a:rPr lang="ru-RU" sz="2400" b="1">
                <a:solidFill>
                  <a:schemeClr val="tx1"/>
                </a:solidFill>
              </a:rPr>
              <a:t>.</a:t>
            </a:r>
            <a:r>
              <a:rPr lang="ru-RU" sz="240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146" name="Picture 2" descr="http://storage.inovaco.ru/media/cache/c8/c8/bf/95/06/c9/c8c8bf9506c9fd6f1ff5c322a034410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520" y="1834049"/>
            <a:ext cx="4383993" cy="478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apf.mail.ru/cgi-bin/readmsg?id=15819236570735659489;0;1&amp;exif=1&amp;full=1&amp;x-email=dzerginskoemo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8574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396" y="928316"/>
            <a:ext cx="3919177" cy="522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151" y="727010"/>
            <a:ext cx="4384319" cy="584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3367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107" y="299103"/>
            <a:ext cx="10960693" cy="58778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Все наши мероприятия имеют единую цель поддержание внутрисемейных традиций и повышение статуса семьи.  Наши жители с удовольствие участвовали в  конкурсе «Папа, мама и я-спортивная семья». Победители были награждены  кубком  и  ценными подарками  </a:t>
            </a:r>
          </a:p>
          <a:p>
            <a:endParaRPr lang="ru-RU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674" y="2537358"/>
            <a:ext cx="5522332" cy="267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7571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572" y="452927"/>
            <a:ext cx="10687228" cy="57240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</a:rPr>
              <a:t>Администрация готовит документы в министерство социального развития на оформление  различных пособий. В 2019году направляли  в соцзащиту   пакеты документов  на оформление ежемесячной выплаты труженикам тыла, инвалидам 50%выплаты на приобретение приставок для телевизоров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</a:rPr>
              <a:t>Благодаря администрации Иркутского района, которая предоставляет нам  автобус, мы активно знакомимся с достопримечательностями Иркутского района. Экскурсия на мемориал,  краеведческий музей </a:t>
            </a:r>
            <a:r>
              <a:rPr lang="ru-RU" sz="2400" dirty="0" err="1">
                <a:solidFill>
                  <a:schemeClr val="tx1"/>
                </a:solidFill>
              </a:rPr>
              <a:t>п.Урик</a:t>
            </a:r>
            <a:r>
              <a:rPr lang="ru-RU" sz="2400" dirty="0">
                <a:solidFill>
                  <a:schemeClr val="tx1"/>
                </a:solidFill>
              </a:rPr>
              <a:t>, музей ГАИ в </a:t>
            </a:r>
            <a:r>
              <a:rPr lang="ru-RU" sz="2400" dirty="0" err="1">
                <a:solidFill>
                  <a:schemeClr val="tx1"/>
                </a:solidFill>
              </a:rPr>
              <a:t>п.Дзержинск</a:t>
            </a:r>
            <a:r>
              <a:rPr lang="ru-RU" sz="2400" dirty="0">
                <a:solidFill>
                  <a:schemeClr val="tx1"/>
                </a:solidFill>
              </a:rPr>
              <a:t>, музей деревянного зодчества «Лукоморье». Администрация поздравляет юбиляров.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</a:rPr>
              <a:t>Проводится разъяснительная работа среди жителей поселения по профилактике пьянства, алкоголизма и наркомании, беспризорности и сиротства.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02238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21" y="68366"/>
            <a:ext cx="8859140" cy="664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69450" y="213645"/>
            <a:ext cx="3384135" cy="89730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Краеведческий музей </a:t>
            </a:r>
            <a:r>
              <a:rPr lang="ru-RU" dirty="0" err="1"/>
              <a:t>п.Урик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3271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0080" y="1971675"/>
            <a:ext cx="11142345" cy="4471854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000" dirty="0"/>
              <a:t> </a:t>
            </a:r>
            <a:r>
              <a:rPr lang="ru-RU" sz="3000" dirty="0">
                <a:solidFill>
                  <a:schemeClr val="tx1"/>
                </a:solidFill>
              </a:rPr>
              <a:t>издание актов нормативно-правового характера;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000" dirty="0">
                <a:solidFill>
                  <a:schemeClr val="tx1"/>
                </a:solidFill>
              </a:rPr>
              <a:t> издание ненормативных и индивидуальных правовых актов;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000" dirty="0">
                <a:solidFill>
                  <a:schemeClr val="tx1"/>
                </a:solidFill>
              </a:rPr>
              <a:t> осуществление общественно-организационных действий;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000" dirty="0">
                <a:solidFill>
                  <a:schemeClr val="tx1"/>
                </a:solidFill>
              </a:rPr>
              <a:t> представление обязательных отчетов;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000" dirty="0">
                <a:solidFill>
                  <a:schemeClr val="tx1"/>
                </a:solidFill>
              </a:rPr>
              <a:t> применение средств непосредственного принуждения;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000" dirty="0">
                <a:solidFill>
                  <a:schemeClr val="tx1"/>
                </a:solidFill>
              </a:rPr>
              <a:t> создание необходимых условий для реализации прав и свобод граждан на местном уровне;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000" dirty="0">
                <a:solidFill>
                  <a:schemeClr val="tx1"/>
                </a:solidFill>
              </a:rPr>
              <a:t> создание системы взаимодействия с населением;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000" dirty="0">
                <a:solidFill>
                  <a:schemeClr val="tx1"/>
                </a:solidFill>
              </a:rPr>
              <a:t> предоставление информации о деятельности органов местного самоуправления.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62873" y="210392"/>
            <a:ext cx="6975335" cy="1586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По сути  вся деятельность Главы и администрации направлена на защиту прав и интересов населения. </a:t>
            </a:r>
            <a:br>
              <a:rPr lang="ru-RU" sz="2000" dirty="0"/>
            </a:br>
            <a:r>
              <a:rPr lang="ru-RU" sz="2000" dirty="0"/>
              <a:t>Основными формами </a:t>
            </a:r>
            <a:r>
              <a:rPr lang="ru-RU" sz="2000" dirty="0" err="1"/>
              <a:t>правообеспечительной</a:t>
            </a:r>
            <a:r>
              <a:rPr lang="ru-RU" sz="2000" dirty="0"/>
              <a:t> являются:</a:t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676428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3704" cy="54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492" y="0"/>
            <a:ext cx="3552825" cy="638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1256232" y="5315559"/>
            <a:ext cx="4742916" cy="12305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Экскурсия «Лукоморье»</a:t>
            </a:r>
          </a:p>
        </p:txBody>
      </p:sp>
    </p:spTree>
    <p:extLst>
      <p:ext uri="{BB962C8B-B14F-4D97-AF65-F5344CB8AC3E}">
        <p14:creationId xmlns:p14="http://schemas.microsoft.com/office/powerpoint/2010/main" val="33673496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FFC000"/>
                </a:solidFill>
              </a:rPr>
              <a:t>Экскурсия в музей ГАИ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54125"/>
            <a:ext cx="10517188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 descr="C:\Users\USER\AppData\Local\Temp\Rar$DIa5560.35783\IMG_9419-17-04-19-10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4125"/>
            <a:ext cx="5480743" cy="411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\AppData\Local\Temp\Rar$DIa5216.46373\IMG_9425-17-04-19-10-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848" y="1254126"/>
            <a:ext cx="5737076" cy="411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3668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618407"/>
            <a:ext cx="9583368" cy="4422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</a:rPr>
              <a:t>Одно из серьезнейших полномочий - деятельность по созданию условий для привлечения населения к работам по предупреждению и тушению пожаров.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</a:rPr>
              <a:t>В 2019году по муниципальной Программе «Обеспечение первичных мер пожарной безопасности на территории Дзержинского муниципального образования на 2018-2022 годы» были проведены работы: итого потрачено 709 729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установка гидрантов пер. Парковый, </a:t>
            </a:r>
            <a:r>
              <a:rPr lang="ru-RU" sz="2000" dirty="0" err="1">
                <a:solidFill>
                  <a:schemeClr val="tx1"/>
                </a:solidFill>
              </a:rPr>
              <a:t>ул.Садовая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ул.Дорожная</a:t>
            </a:r>
            <a:r>
              <a:rPr lang="ru-RU" sz="2000" dirty="0">
                <a:solidFill>
                  <a:schemeClr val="tx1"/>
                </a:solidFill>
              </a:rPr>
              <a:t> с водопроводным колодцем, </a:t>
            </a:r>
            <a:r>
              <a:rPr lang="ru-RU" sz="2000" dirty="0" err="1">
                <a:solidFill>
                  <a:schemeClr val="tx1"/>
                </a:solidFill>
              </a:rPr>
              <a:t>ул.Новая</a:t>
            </a:r>
            <a:r>
              <a:rPr lang="ru-RU" sz="2000" dirty="0">
                <a:solidFill>
                  <a:schemeClr val="tx1"/>
                </a:solidFill>
              </a:rPr>
              <a:t>, 27, 55  и  67   на сумму 410 913руб.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 обустройство пожарного проезда </a:t>
            </a:r>
            <a:r>
              <a:rPr lang="ru-RU" sz="2000" dirty="0" err="1">
                <a:solidFill>
                  <a:schemeClr val="tx1"/>
                </a:solidFill>
              </a:rPr>
              <a:t>ул.Ивановская</a:t>
            </a:r>
            <a:r>
              <a:rPr lang="ru-RU" sz="2000" dirty="0">
                <a:solidFill>
                  <a:schemeClr val="tx1"/>
                </a:solidFill>
              </a:rPr>
              <a:t>  на сумму 293 282руб.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Пожарная агитация  - 5 534 </a:t>
            </a:r>
            <a:r>
              <a:rPr lang="ru-RU" sz="2000" dirty="0" err="1">
                <a:solidFill>
                  <a:schemeClr val="tx1"/>
                </a:solidFill>
              </a:rPr>
              <a:t>руб</a:t>
            </a:r>
            <a:r>
              <a:rPr lang="ru-RU" sz="2000" dirty="0">
                <a:solidFill>
                  <a:schemeClr val="tx1"/>
                </a:solidFill>
              </a:rPr>
              <a:t> ( знаки, баннер)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</a:rPr>
              <a:t>Для предотвращения пожаров в жилищах выдано 66 пожарных датчиков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00265" y="327840"/>
            <a:ext cx="4708733" cy="10682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Пожарная безопасность</a:t>
            </a:r>
          </a:p>
        </p:txBody>
      </p:sp>
    </p:spTree>
    <p:extLst>
      <p:ext uri="{BB962C8B-B14F-4D97-AF65-F5344CB8AC3E}">
        <p14:creationId xmlns:p14="http://schemas.microsoft.com/office/powerpoint/2010/main" val="15778948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4796408"/>
              </p:ext>
            </p:extLst>
          </p:nvPr>
        </p:nvGraphicFramePr>
        <p:xfrm>
          <a:off x="923658" y="654851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799509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6194" y="743485"/>
            <a:ext cx="11875806" cy="604187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ru-RU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</a:rPr>
              <a:t>планируем асфальтировать </a:t>
            </a:r>
            <a:r>
              <a:rPr lang="ru-RU" sz="2800" dirty="0" err="1">
                <a:solidFill>
                  <a:schemeClr val="tx1"/>
                </a:solidFill>
              </a:rPr>
              <a:t>ул.Родниковая</a:t>
            </a:r>
            <a:r>
              <a:rPr lang="ru-RU" sz="2800" dirty="0">
                <a:solidFill>
                  <a:schemeClr val="tx1"/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</a:rPr>
              <a:t>провести строительство  тротуара по ул. Строителей;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</a:rPr>
              <a:t>сделать  </a:t>
            </a:r>
            <a:r>
              <a:rPr lang="ru-RU" sz="2800" dirty="0">
                <a:solidFill>
                  <a:schemeClr val="tx1"/>
                </a:solidFill>
              </a:rPr>
              <a:t>освещение  улицы Строителей;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</a:rPr>
              <a:t>освещение </a:t>
            </a:r>
            <a:r>
              <a:rPr lang="ru-RU" sz="2800" dirty="0">
                <a:solidFill>
                  <a:schemeClr val="tx1"/>
                </a:solidFill>
              </a:rPr>
              <a:t>ул. Рябиновой;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</a:rPr>
              <a:t>освещение ул. Фермерской;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</a:rPr>
              <a:t>ремонт дороги ул. Фермерская;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</a:rPr>
              <a:t>у</a:t>
            </a:r>
            <a:r>
              <a:rPr lang="ru-RU" sz="2800" dirty="0" smtClean="0">
                <a:solidFill>
                  <a:schemeClr val="tx1"/>
                </a:solidFill>
              </a:rPr>
              <a:t>становить </a:t>
            </a:r>
            <a:r>
              <a:rPr lang="ru-RU" sz="2800" dirty="0">
                <a:solidFill>
                  <a:schemeClr val="tx1"/>
                </a:solidFill>
              </a:rPr>
              <a:t>дополнительно контейнерные площадки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</a:rPr>
              <a:t>п</a:t>
            </a:r>
            <a:r>
              <a:rPr lang="ru-RU" sz="2800" dirty="0" smtClean="0">
                <a:solidFill>
                  <a:schemeClr val="tx1"/>
                </a:solidFill>
              </a:rPr>
              <a:t>о </a:t>
            </a:r>
            <a:r>
              <a:rPr lang="ru-RU" sz="2800" dirty="0">
                <a:solidFill>
                  <a:schemeClr val="tx1"/>
                </a:solidFill>
              </a:rPr>
              <a:t>программе «Местные инициативы» установить </a:t>
            </a:r>
            <a:r>
              <a:rPr lang="ru-RU" sz="2800" dirty="0" smtClean="0">
                <a:solidFill>
                  <a:schemeClr val="tx1"/>
                </a:solidFill>
              </a:rPr>
              <a:t>тренажеры для </a:t>
            </a:r>
            <a:r>
              <a:rPr lang="ru-RU" sz="2800" dirty="0">
                <a:solidFill>
                  <a:schemeClr val="tx1"/>
                </a:solidFill>
              </a:rPr>
              <a:t>людей с ограниченными возможностями</a:t>
            </a:r>
          </a:p>
          <a:p>
            <a:pPr marL="0" indent="0">
              <a:buNone/>
            </a:pPr>
            <a:endParaRPr lang="ru-RU" sz="2400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93359" y="234671"/>
            <a:ext cx="4739135" cy="8334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Наши планы на 2020 год</a:t>
            </a:r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928490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614995"/>
            <a:ext cx="10657417" cy="5852480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tx1"/>
                </a:solidFill>
              </a:rPr>
              <a:t>подготовить документы на вступление в программу «Комфортная городская среда» на создание футбольного- хоккейного корта;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tx1"/>
                </a:solidFill>
              </a:rPr>
              <a:t>закончить работу по проектированию и прохождение всех экспертиз по  строительству физкультурно-оздоровительного  комплекса и вступить в программу;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tx1"/>
                </a:solidFill>
              </a:rPr>
              <a:t>продолжить работу по открытию </a:t>
            </a:r>
            <a:r>
              <a:rPr lang="ru-RU" sz="2100" dirty="0" err="1">
                <a:solidFill>
                  <a:schemeClr val="tx1"/>
                </a:solidFill>
              </a:rPr>
              <a:t>физиокабинета</a:t>
            </a:r>
            <a:r>
              <a:rPr lang="ru-RU" sz="2100" dirty="0">
                <a:solidFill>
                  <a:schemeClr val="tx1"/>
                </a:solidFill>
              </a:rPr>
              <a:t>, в 2019году были направлены письма Главному врачу ЦРБ, министру здравоохранения Иркутской области,  Губернатору Иркутской области по открытию </a:t>
            </a:r>
            <a:r>
              <a:rPr lang="ru-RU" sz="2100" dirty="0" err="1">
                <a:solidFill>
                  <a:schemeClr val="tx1"/>
                </a:solidFill>
              </a:rPr>
              <a:t>физиокабинета</a:t>
            </a:r>
            <a:r>
              <a:rPr lang="ru-RU" sz="2100" dirty="0">
                <a:solidFill>
                  <a:schemeClr val="tx1"/>
                </a:solidFill>
              </a:rPr>
              <a:t>. В полученных ответах сообщается, что  открытие </a:t>
            </a:r>
            <a:r>
              <a:rPr lang="ru-RU" sz="2100" dirty="0" err="1">
                <a:solidFill>
                  <a:schemeClr val="tx1"/>
                </a:solidFill>
              </a:rPr>
              <a:t>физиокабинета</a:t>
            </a:r>
            <a:r>
              <a:rPr lang="ru-RU" sz="2100" dirty="0">
                <a:solidFill>
                  <a:schemeClr val="tx1"/>
                </a:solidFill>
              </a:rPr>
              <a:t> запланировано в п. Дзержинск в 3-4квартале 2020года;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tx1"/>
                </a:solidFill>
              </a:rPr>
              <a:t>подготовить документы по вступлению в программу «Местные инициативы» на 2021;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tx1"/>
                </a:solidFill>
              </a:rPr>
              <a:t>провести формовку и спиливание  деревьев;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tx1"/>
                </a:solidFill>
              </a:rPr>
              <a:t>к 75 ВОВ установить мемориальную доску на начальной школе «Воинам -победителям от благодарных земляков».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291433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34312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>
                <a:solidFill>
                  <a:schemeClr val="tx1"/>
                </a:solidFill>
              </a:rPr>
              <a:t>Мой доклад окончен!</a:t>
            </a:r>
          </a:p>
          <a:p>
            <a:pPr marL="0" indent="0" algn="ctr">
              <a:buNone/>
            </a:pPr>
            <a:r>
              <a:rPr lang="ru-RU" sz="4400" dirty="0">
                <a:solidFill>
                  <a:schemeClr val="tx1"/>
                </a:solidFill>
              </a:rPr>
              <a:t>Буду признательна за конструктивные замечания и предложения.</a:t>
            </a:r>
          </a:p>
          <a:p>
            <a:pPr marL="0" indent="0" algn="ctr">
              <a:buNone/>
            </a:pPr>
            <a:endParaRPr lang="ru-RU" sz="4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758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037" y="-841571"/>
            <a:ext cx="10825404" cy="22576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В 2019 году было проведено </a:t>
            </a:r>
            <a:r>
              <a:rPr lang="ru-RU" sz="2700" dirty="0">
                <a:solidFill>
                  <a:srgbClr val="FF0000"/>
                </a:solidFill>
              </a:rPr>
              <a:t>11</a:t>
            </a:r>
            <a:r>
              <a:rPr lang="ru-RU" sz="2700" dirty="0"/>
              <a:t> заседаний Думы поселения, на которых было рассмотрено и принято </a:t>
            </a:r>
            <a:r>
              <a:rPr lang="ru-RU" sz="2700" dirty="0">
                <a:solidFill>
                  <a:srgbClr val="FF0000"/>
                </a:solidFill>
              </a:rPr>
              <a:t>64</a:t>
            </a:r>
            <a:r>
              <a:rPr lang="ru-RU" sz="2700" dirty="0"/>
              <a:t> нормативных актов представительного органа по различным вопросам местного значения в соответствии с полномочиями сельского поселения.</a:t>
            </a:r>
            <a:br>
              <a:rPr lang="ru-RU" sz="2700" dirty="0"/>
            </a:br>
            <a:endParaRPr lang="ru-RU" sz="2700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9000369"/>
              </p:ext>
            </p:extLst>
          </p:nvPr>
        </p:nvGraphicFramePr>
        <p:xfrm>
          <a:off x="637175" y="1957689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0006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40229"/>
            <a:ext cx="10515600" cy="1248228"/>
          </a:xfrm>
        </p:spPr>
        <p:txBody>
          <a:bodyPr>
            <a:noAutofit/>
          </a:bodyPr>
          <a:lstStyle/>
          <a:p>
            <a:pPr algn="just"/>
            <a:r>
              <a:rPr lang="ru-RU" sz="2800" dirty="0"/>
              <a:t>Главой поселения в 2019 г. принято </a:t>
            </a:r>
            <a:r>
              <a:rPr lang="ru-RU" sz="2800" dirty="0">
                <a:solidFill>
                  <a:srgbClr val="FF0000"/>
                </a:solidFill>
              </a:rPr>
              <a:t>191</a:t>
            </a:r>
            <a:r>
              <a:rPr lang="ru-RU" sz="2800" dirty="0"/>
              <a:t> постановление и </a:t>
            </a:r>
            <a:r>
              <a:rPr lang="ru-RU" sz="2800" dirty="0">
                <a:solidFill>
                  <a:srgbClr val="FF0000"/>
                </a:solidFill>
              </a:rPr>
              <a:t>132</a:t>
            </a:r>
            <a:r>
              <a:rPr lang="ru-RU" sz="2800" dirty="0"/>
              <a:t> распоряжения по вопросам деятельности администрации. 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1409234"/>
              </p:ext>
            </p:extLst>
          </p:nvPr>
        </p:nvGraphicFramePr>
        <p:xfrm>
          <a:off x="1770287" y="2120128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73323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971" y="116114"/>
            <a:ext cx="10874829" cy="606084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dirty="0">
                <a:solidFill>
                  <a:schemeClr val="tx1"/>
                </a:solidFill>
              </a:rPr>
              <a:t>Администрация осуществляет деятельность по подготовке проектов решений представительного органа (Думы), постановлений и распоряжений Главы, а также по их реализации  и контролю за исполнением.  Проводится постоянная работа по подготовке и выдаче в порядке оказания муниципальных услуг различных документов, за 2019 г. подготовлено </a:t>
            </a:r>
            <a:r>
              <a:rPr lang="ru-RU" sz="2200" dirty="0">
                <a:solidFill>
                  <a:srgbClr val="FF0000"/>
                </a:solidFill>
              </a:rPr>
              <a:t>214</a:t>
            </a:r>
            <a:r>
              <a:rPr lang="ru-RU" sz="2200" dirty="0">
                <a:solidFill>
                  <a:schemeClr val="tx1"/>
                </a:solidFill>
              </a:rPr>
              <a:t> документов, выдано </a:t>
            </a:r>
            <a:r>
              <a:rPr lang="ru-RU" sz="2200" dirty="0">
                <a:solidFill>
                  <a:srgbClr val="FF0000"/>
                </a:solidFill>
              </a:rPr>
              <a:t>743</a:t>
            </a:r>
            <a:r>
              <a:rPr lang="ru-RU" sz="2200" dirty="0">
                <a:solidFill>
                  <a:schemeClr val="tx1"/>
                </a:solidFill>
              </a:rPr>
              <a:t> справки и </a:t>
            </a:r>
            <a:r>
              <a:rPr lang="ru-RU" sz="2200" dirty="0">
                <a:solidFill>
                  <a:srgbClr val="FF0000"/>
                </a:solidFill>
              </a:rPr>
              <a:t>27</a:t>
            </a:r>
            <a:r>
              <a:rPr lang="ru-RU" sz="2200" dirty="0">
                <a:solidFill>
                  <a:schemeClr val="tx1"/>
                </a:solidFill>
              </a:rPr>
              <a:t> нотариальных доверенностей.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494379205"/>
              </p:ext>
            </p:extLst>
          </p:nvPr>
        </p:nvGraphicFramePr>
        <p:xfrm>
          <a:off x="1922309" y="2396399"/>
          <a:ext cx="8229600" cy="375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47146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1038</TotalTime>
  <Words>1746</Words>
  <Application>Microsoft Office PowerPoint</Application>
  <PresentationFormat>Широкоэкранный</PresentationFormat>
  <Paragraphs>144</Paragraphs>
  <Slides>66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1" baseType="lpstr">
      <vt:lpstr>Arial</vt:lpstr>
      <vt:lpstr>Trebuchet MS</vt:lpstr>
      <vt:lpstr>Wingdings</vt:lpstr>
      <vt:lpstr>Wingdings 3</vt:lpstr>
      <vt:lpstr>Аспект</vt:lpstr>
      <vt:lpstr> ОТЧЕТ    О РАБОТЕ АДМИНИСТРАЦИИ ДЗЕРЖИНСКОГО МУНИЦИПАЛЬНОГО ОБРАЗОВАНИЯ – СЕЛЬСКОГО ПОСЕЛЕНИЯ   ЗА 2019 ГОД.  </vt:lpstr>
      <vt:lpstr>Презентация PowerPoint</vt:lpstr>
      <vt:lpstr>Презентация PowerPoint</vt:lpstr>
      <vt:lpstr>Главным направлением деятельности Главы и администрации является: </vt:lpstr>
      <vt:lpstr>Особое место отводится функции защиты прав и интересов населения, с реализацией которой связываются все иные функции местного самоуправления: </vt:lpstr>
      <vt:lpstr>Презентация PowerPoint</vt:lpstr>
      <vt:lpstr>  В 2019 году было проведено 11 заседаний Думы поселения, на которых было рассмотрено и принято 64 нормативных актов представительного органа по различным вопросам местного значения в соответствии с полномочиями сельского поселения. </vt:lpstr>
      <vt:lpstr>Главой поселения в 2019 г. принято 191 постановление и 132 распоряжения по вопросам деятельности администрации. </vt:lpstr>
      <vt:lpstr>Презентация PowerPoint</vt:lpstr>
      <vt:lpstr>   За 2019 г. принято и исполнено 585 документов входящей корреспонденции, поступило и рассмотрено по существу 446 письменных и устных обращений. </vt:lpstr>
      <vt:lpstr>Презентация PowerPoint</vt:lpstr>
      <vt:lpstr>    </vt:lpstr>
      <vt:lpstr>Программные мероприятия </vt:lpstr>
      <vt:lpstr>Презентация PowerPoint</vt:lpstr>
      <vt:lpstr>Презентация PowerPoint</vt:lpstr>
      <vt:lpstr>Презентация PowerPoint</vt:lpstr>
      <vt:lpstr>Презентация PowerPoint</vt:lpstr>
      <vt:lpstr>Ежегодно мы проводим месячники по санитарной очистки территории за прошлый было потрачено год 69 500 тыс.руб.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Экскурсия в музей ГАИ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ГЛАВЫ  О РЕЗУЛЬТАТАХ ЕГО ДЕЯТЕЛЬНОСТИ И ДЕЯТЕЛЬНОСТИ  АДМИНИСТРАЦИИ ДЗЕРЖИНСКОГО МУНИЦИПАЛЬНОГО ОБРАЗОВАНИЯ – СЕЛЬСКОГО ПОСЕЛЕНИЯ ЗА 2019 ГОД.</dc:title>
  <dc:creator>Пользователь Windows</dc:creator>
  <cp:lastModifiedBy>User</cp:lastModifiedBy>
  <cp:revision>84</cp:revision>
  <dcterms:created xsi:type="dcterms:W3CDTF">2019-09-06T10:58:04Z</dcterms:created>
  <dcterms:modified xsi:type="dcterms:W3CDTF">2020-02-27T03:43:53Z</dcterms:modified>
</cp:coreProperties>
</file>